
<file path=[Content_Types].xml><?xml version="1.0" encoding="utf-8"?>
<Types xmlns="http://schemas.openxmlformats.org/package/2006/content-types">
  <Default Extension="png" ContentType="image/png"/>
  <Default Extension="emf" ContentType="image/x-emf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notesMasterIdLst>
    <p:notesMasterId r:id="rId35"/>
  </p:notesMasterIdLst>
  <p:handoutMasterIdLst>
    <p:handoutMasterId r:id="rId36"/>
  </p:handoutMasterIdLst>
  <p:sldIdLst>
    <p:sldId id="617" r:id="rId2"/>
    <p:sldId id="625" r:id="rId3"/>
    <p:sldId id="644" r:id="rId4"/>
    <p:sldId id="630" r:id="rId5"/>
    <p:sldId id="610" r:id="rId6"/>
    <p:sldId id="600" r:id="rId7"/>
    <p:sldId id="645" r:id="rId8"/>
    <p:sldId id="585" r:id="rId9"/>
    <p:sldId id="629" r:id="rId10"/>
    <p:sldId id="627" r:id="rId11"/>
    <p:sldId id="596" r:id="rId12"/>
    <p:sldId id="635" r:id="rId13"/>
    <p:sldId id="637" r:id="rId14"/>
    <p:sldId id="647" r:id="rId15"/>
    <p:sldId id="638" r:id="rId16"/>
    <p:sldId id="649" r:id="rId17"/>
    <p:sldId id="650" r:id="rId18"/>
    <p:sldId id="646" r:id="rId19"/>
    <p:sldId id="651" r:id="rId20"/>
    <p:sldId id="652" r:id="rId21"/>
    <p:sldId id="653" r:id="rId22"/>
    <p:sldId id="654" r:id="rId23"/>
    <p:sldId id="655" r:id="rId24"/>
    <p:sldId id="656" r:id="rId25"/>
    <p:sldId id="597" r:id="rId26"/>
    <p:sldId id="639" r:id="rId27"/>
    <p:sldId id="640" r:id="rId28"/>
    <p:sldId id="641" r:id="rId29"/>
    <p:sldId id="636" r:id="rId30"/>
    <p:sldId id="594" r:id="rId31"/>
    <p:sldId id="598" r:id="rId32"/>
    <p:sldId id="599" r:id="rId33"/>
    <p:sldId id="601" r:id="rId34"/>
  </p:sldIdLst>
  <p:sldSz cx="12192000" cy="6858000"/>
  <p:notesSz cx="7315200" cy="9601200"/>
  <p:custDataLst>
    <p:tags r:id="rId3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17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3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5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70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5886" algn="l" defTabSz="914354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062" algn="l" defTabSz="914354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240" algn="l" defTabSz="914354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418" algn="l" defTabSz="914354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CC00CC"/>
    <a:srgbClr val="3333FF"/>
    <a:srgbClr val="BFEFBF"/>
    <a:srgbClr val="CC6600"/>
    <a:srgbClr val="996600"/>
    <a:srgbClr val="663300"/>
    <a:srgbClr val="2D2D8A"/>
    <a:srgbClr val="CC9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54" autoAdjust="0"/>
    <p:restoredTop sz="96327" autoAdjust="0"/>
  </p:normalViewPr>
  <p:slideViewPr>
    <p:cSldViewPr>
      <p:cViewPr varScale="1">
        <p:scale>
          <a:sx n="89" d="100"/>
          <a:sy n="89" d="100"/>
        </p:scale>
        <p:origin x="667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4393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427" y="0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20172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427" y="9120172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F20C6108-B344-48B3-B893-0983A3B538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8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427" y="0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194" y="4561576"/>
            <a:ext cx="5852814" cy="43188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20172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427" y="9120172"/>
            <a:ext cx="3170138" cy="47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08DD6487-14A9-49B8-972D-88A1CCAF32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250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17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35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53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70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retain proper</a:t>
            </a:r>
            <a:r>
              <a:rPr lang="en-US" baseline="0" dirty="0"/>
              <a:t> attribution and the reference to </a:t>
            </a:r>
            <a:r>
              <a:rPr lang="en-US" baseline="0" dirty="0" err="1"/>
              <a:t>ai.berkeley.edu</a:t>
            </a:r>
            <a:r>
              <a:rPr lang="en-US" baseline="0" dirty="0"/>
              <a:t>.  Thanks!</a:t>
            </a:r>
            <a:endParaRPr lang="en-US" sz="1200" dirty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8DD6487-14A9-49B8-972D-88A1CCAF324D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061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2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B039D5-275B-4A42-9DA6-D22E6DB5F3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6886EB-61D6-4887-8014-0AD8743EA1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C484AB-0E1D-492A-AE0D-24B7131CB05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18B0A2-D928-43B3-898A-E5B176FEDEC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67" indent="0">
              <a:buNone/>
              <a:defRPr sz="1900"/>
            </a:lvl2pPr>
            <a:lvl3pPr marL="914332" indent="0">
              <a:buNone/>
              <a:defRPr sz="1600"/>
            </a:lvl3pPr>
            <a:lvl4pPr marL="1371498" indent="0">
              <a:buNone/>
              <a:defRPr sz="1500"/>
            </a:lvl4pPr>
            <a:lvl5pPr marL="1828664" indent="0">
              <a:buNone/>
              <a:defRPr sz="1500"/>
            </a:lvl5pPr>
            <a:lvl6pPr marL="2285830" indent="0">
              <a:buNone/>
              <a:defRPr sz="1500"/>
            </a:lvl6pPr>
            <a:lvl7pPr marL="2742994" indent="0">
              <a:buNone/>
              <a:defRPr sz="1500"/>
            </a:lvl7pPr>
            <a:lvl8pPr marL="3200160" indent="0">
              <a:buNone/>
              <a:defRPr sz="1500"/>
            </a:lvl8pPr>
            <a:lvl9pPr marL="3657327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11AF2F-4CEE-4004-B96A-AF75E50B2E8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254D69-0A2A-4D82-92F5-6566037E015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5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535115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9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3F3699-33B4-4046-A8C0-1E5BF91EE49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265258-A7B0-4F44-AD94-A478DFDD650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50972F-AC02-4B9F-93B0-511030A361B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73051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4" y="273056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35C1DF-81AF-4DF4-BCE2-0F605F1BC4C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3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3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67" indent="0">
              <a:buNone/>
              <a:defRPr sz="1200"/>
            </a:lvl2pPr>
            <a:lvl3pPr marL="914332" indent="0">
              <a:buNone/>
              <a:defRPr sz="11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57F8EA-D214-4032-BF2B-062C28AE1B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2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7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7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7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4" tIns="45718" rIns="91434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6F9CEA6C-9676-4610-9E76-A9EBD51544B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5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4" tIns="45718" rIns="91434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67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9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66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74" indent="-34287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95" indent="-28573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1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80" indent="-228584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47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12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578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744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910" indent="-228584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Satisfiability and entailment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399" y="1273432"/>
            <a:ext cx="11666151" cy="4729164"/>
          </a:xfrm>
        </p:spPr>
        <p:txBody>
          <a:bodyPr/>
          <a:lstStyle/>
          <a:p>
            <a:r>
              <a:rPr lang="en-US" dirty="0"/>
              <a:t>A sentence is </a:t>
            </a:r>
            <a:r>
              <a:rPr lang="en-US" b="1" i="1" dirty="0">
                <a:solidFill>
                  <a:srgbClr val="FF0000"/>
                </a:solidFill>
              </a:rPr>
              <a:t>satisfiable</a:t>
            </a:r>
            <a:r>
              <a:rPr lang="en-US" dirty="0"/>
              <a:t> if it is true in at least one world </a:t>
            </a:r>
          </a:p>
          <a:p>
            <a:r>
              <a:rPr lang="en-US" dirty="0"/>
              <a:t>Suppose we have a hyper-efficient SAT solver (WARNING: NP-COMPLETE 👿 👿 👿); how can we use it to test entailment?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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</a:t>
            </a:r>
            <a:r>
              <a:rPr lang="en-US" dirty="0"/>
              <a:t> is true in all worlds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(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) </a:t>
            </a:r>
            <a:r>
              <a:rPr lang="en-US" dirty="0"/>
              <a:t>is false in all worlds</a:t>
            </a:r>
          </a:p>
          <a:p>
            <a:pPr lvl="1"/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 </a:t>
            </a:r>
            <a:r>
              <a:rPr lang="en-US" dirty="0"/>
              <a:t>is false in all worlds, i.e., unsatisfiable</a:t>
            </a:r>
          </a:p>
          <a:p>
            <a:r>
              <a:rPr lang="en-US" dirty="0"/>
              <a:t>So, add the </a:t>
            </a:r>
            <a:r>
              <a:rPr lang="en-US" b="1" i="1" dirty="0"/>
              <a:t>negated</a:t>
            </a:r>
            <a:r>
              <a:rPr lang="en-US" dirty="0"/>
              <a:t> conclusion to what you know, test for (un)satisfiability; also known as </a:t>
            </a:r>
            <a:r>
              <a:rPr lang="en-US" dirty="0" err="1">
                <a:solidFill>
                  <a:srgbClr val="0000FF"/>
                </a:solidFill>
                <a:latin typeface="Apple Chancery"/>
                <a:cs typeface="Apple Chancery"/>
              </a:rPr>
              <a:t>reductio</a:t>
            </a:r>
            <a:r>
              <a:rPr lang="en-US" dirty="0">
                <a:solidFill>
                  <a:srgbClr val="0000FF"/>
                </a:solidFill>
                <a:latin typeface="Apple Chancery"/>
                <a:cs typeface="Apple Chancery"/>
              </a:rPr>
              <a:t> ad absurdum</a:t>
            </a:r>
          </a:p>
          <a:p>
            <a:r>
              <a:rPr lang="en-US" dirty="0">
                <a:solidFill>
                  <a:srgbClr val="000090"/>
                </a:solidFill>
                <a:latin typeface="Calibri"/>
                <a:cs typeface="Calibri"/>
              </a:rPr>
              <a:t>Efficient SAT solvers operate on </a:t>
            </a:r>
            <a:r>
              <a:rPr lang="en-US" b="1" i="1" dirty="0">
                <a:solidFill>
                  <a:srgbClr val="FF0000"/>
                </a:solidFill>
                <a:latin typeface="Calibri"/>
                <a:cs typeface="Calibri"/>
              </a:rPr>
              <a:t>conjunctive normal form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31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Partially observable Pacman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5294"/>
            <a:ext cx="9705474" cy="5662706"/>
          </a:xfrm>
        </p:spPr>
        <p:txBody>
          <a:bodyPr>
            <a:normAutofit/>
          </a:bodyPr>
          <a:lstStyle/>
          <a:p>
            <a:r>
              <a:rPr lang="en-US" dirty="0"/>
              <a:t>Pacman perceives wall/no-wall in each direction</a:t>
            </a:r>
          </a:p>
          <a:p>
            <a:r>
              <a:rPr lang="en-US" dirty="0"/>
              <a:t>Variables: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Wall_0,0, Wall_0,1, …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Blocked_W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Blocked_N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…, Blocked_W</a:t>
            </a:r>
            <a:r>
              <a:rPr lang="en-US" dirty="0">
                <a:solidFill>
                  <a:srgbClr val="00B050"/>
                </a:solidFill>
              </a:rPr>
              <a:t>_1</a:t>
            </a:r>
            <a:r>
              <a:rPr lang="en-US" dirty="0">
                <a:solidFill>
                  <a:srgbClr val="CC00CC"/>
                </a:solidFill>
              </a:rPr>
              <a:t>, …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W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, N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…, W</a:t>
            </a:r>
            <a:r>
              <a:rPr lang="en-US" dirty="0">
                <a:solidFill>
                  <a:srgbClr val="00B050"/>
                </a:solidFill>
              </a:rPr>
              <a:t>_1</a:t>
            </a:r>
            <a:r>
              <a:rPr lang="en-US" dirty="0">
                <a:solidFill>
                  <a:srgbClr val="CC00CC"/>
                </a:solidFill>
              </a:rPr>
              <a:t>, …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At_0,0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 , At_0,1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>
                <a:solidFill>
                  <a:srgbClr val="CC00CC"/>
                </a:solidFill>
              </a:rPr>
              <a:t>, …, At_0,0</a:t>
            </a:r>
            <a:r>
              <a:rPr lang="en-US" dirty="0">
                <a:solidFill>
                  <a:srgbClr val="00B050"/>
                </a:solidFill>
              </a:rPr>
              <a:t>_1</a:t>
            </a:r>
            <a:r>
              <a:rPr lang="en-US" dirty="0">
                <a:solidFill>
                  <a:srgbClr val="CC00CC"/>
                </a:solidFill>
              </a:rPr>
              <a:t> , 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19553" y="1092592"/>
            <a:ext cx="2172447" cy="220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1474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Pacman’s knowledge base: Basic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397002"/>
            <a:ext cx="12192000" cy="4729164"/>
          </a:xfrm>
        </p:spPr>
        <p:txBody>
          <a:bodyPr/>
          <a:lstStyle/>
          <a:p>
            <a:r>
              <a:rPr lang="en-US" b="1" u="sng" dirty="0"/>
              <a:t>Map</a:t>
            </a:r>
            <a:r>
              <a:rPr lang="en-US" dirty="0"/>
              <a:t>: where the walls are and aren’t</a:t>
            </a:r>
          </a:p>
          <a:p>
            <a:r>
              <a:rPr lang="en-US" b="1" u="sng" dirty="0"/>
              <a:t>Initial state</a:t>
            </a:r>
            <a:r>
              <a:rPr lang="en-US" dirty="0"/>
              <a:t>: Pacman is definitely somewhere</a:t>
            </a:r>
          </a:p>
          <a:p>
            <a:r>
              <a:rPr lang="en-US" b="1" u="sng" dirty="0"/>
              <a:t>Domain constraints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Pacman does exactly one action at each step</a:t>
            </a:r>
          </a:p>
          <a:p>
            <a:pPr lvl="1"/>
            <a:r>
              <a:rPr lang="en-US" dirty="0"/>
              <a:t>Pacman is in exactly one location at each step</a:t>
            </a:r>
          </a:p>
          <a:p>
            <a:r>
              <a:rPr lang="en-US" b="1" u="sng" dirty="0"/>
              <a:t>Sensor model</a:t>
            </a:r>
            <a:r>
              <a:rPr lang="en-US" dirty="0"/>
              <a:t>: </a:t>
            </a:r>
            <a:r>
              <a:rPr lang="en-US" dirty="0">
                <a:sym typeface="Symbol"/>
              </a:rPr>
              <a:t>&lt;</a:t>
            </a:r>
            <a:r>
              <a:rPr lang="en-US" dirty="0" err="1"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ym typeface="Symbol"/>
              </a:rPr>
              <a:t>&gt; </a:t>
            </a:r>
            <a:r>
              <a:rPr lang="en-US" dirty="0">
                <a:solidFill>
                  <a:srgbClr val="CE00BB"/>
                </a:solidFill>
                <a:sym typeface="Symbol"/>
              </a:rPr>
              <a:t></a:t>
            </a:r>
            <a:r>
              <a:rPr lang="en-US" dirty="0"/>
              <a:t> &lt;some condition on </a:t>
            </a:r>
            <a:r>
              <a:rPr lang="en-US" dirty="0" err="1"/>
              <a:t>world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/>
              <a:t>&gt;</a:t>
            </a:r>
          </a:p>
          <a:p>
            <a:r>
              <a:rPr lang="en-US" b="1" u="sng" dirty="0"/>
              <a:t>Transition model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&lt;at </a:t>
            </a:r>
            <a:r>
              <a:rPr lang="en-US" dirty="0" err="1"/>
              <a:t>x,y</a:t>
            </a:r>
            <a:r>
              <a:rPr lang="en-US" dirty="0" err="1">
                <a:solidFill>
                  <a:srgbClr val="00B050"/>
                </a:solidFill>
              </a:rPr>
              <a:t>_t</a:t>
            </a:r>
            <a:r>
              <a:rPr lang="en-US" dirty="0">
                <a:solidFill>
                  <a:srgbClr val="00B050"/>
                </a:solidFill>
              </a:rPr>
              <a:t>&gt;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 </a:t>
            </a:r>
            <a:r>
              <a:rPr lang="en-US" dirty="0">
                <a:sym typeface="Symbol"/>
              </a:rPr>
              <a:t>[a</a:t>
            </a:r>
            <a:r>
              <a:rPr lang="en-US" dirty="0"/>
              <a:t>t x,y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/>
              <a:t>and stayed put] v [next to x,y</a:t>
            </a:r>
            <a:r>
              <a:rPr lang="en-US" dirty="0">
                <a:solidFill>
                  <a:srgbClr val="00B050"/>
                </a:solidFill>
              </a:rPr>
              <a:t>_t-1 </a:t>
            </a:r>
            <a:r>
              <a:rPr lang="en-US" dirty="0"/>
              <a:t>and moved to </a:t>
            </a:r>
            <a:r>
              <a:rPr lang="en-US" dirty="0" err="1"/>
              <a:t>x,y</a:t>
            </a:r>
            <a:r>
              <a:rPr lang="en-US" dirty="0"/>
              <a:t>]</a:t>
            </a:r>
          </a:p>
          <a:p>
            <a:pPr lvl="1"/>
            <a:endParaRPr lang="en-US" dirty="0">
              <a:solidFill>
                <a:srgbClr val="CC00CC"/>
              </a:solidFill>
            </a:endParaRPr>
          </a:p>
          <a:p>
            <a:endParaRPr lang="en-US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51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estimation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State estimation </a:t>
            </a:r>
            <a:r>
              <a:rPr lang="en-US" dirty="0"/>
              <a:t>means keeping track of what’s true now</a:t>
            </a:r>
          </a:p>
          <a:p>
            <a:r>
              <a:rPr lang="en-US" dirty="0"/>
              <a:t>A logical agent can just ask itself!</a:t>
            </a:r>
          </a:p>
          <a:p>
            <a:pPr lvl="1"/>
            <a:r>
              <a:rPr lang="en-US" dirty="0"/>
              <a:t>E.g., ask whether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&lt;actions&gt;  &lt;percepts&gt;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 At_2,2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_6</a:t>
            </a:r>
          </a:p>
          <a:p>
            <a:r>
              <a:rPr lang="en-US" dirty="0"/>
              <a:t>This is “lazy”: it analyzes one’s whole life history at each step!</a:t>
            </a:r>
          </a:p>
          <a:p>
            <a:r>
              <a:rPr lang="en-US" dirty="0"/>
              <a:t>A more “eager” form of state estimation:</a:t>
            </a:r>
          </a:p>
          <a:p>
            <a:pPr lvl="1"/>
            <a:r>
              <a:rPr lang="en-US" dirty="0"/>
              <a:t>After each action and percept</a:t>
            </a:r>
          </a:p>
          <a:p>
            <a:pPr lvl="2"/>
            <a:r>
              <a:rPr lang="en-US" dirty="0"/>
              <a:t>For each state variable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endParaRPr lang="en-US" baseline="-25000" dirty="0">
              <a:solidFill>
                <a:srgbClr val="CC00CC"/>
              </a:solidFill>
            </a:endParaRP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32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Localization in a known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the KB with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dirty="0"/>
              <a:t>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</a:t>
            </a:r>
          </a:p>
          <a:p>
            <a:r>
              <a:rPr lang="en-US" dirty="0"/>
              <a:t>Run the Pacman agent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steps:</a:t>
            </a:r>
          </a:p>
          <a:p>
            <a:pPr lvl="1"/>
            <a:r>
              <a:rPr lang="en-US" dirty="0"/>
              <a:t>After each action and percept</a:t>
            </a:r>
          </a:p>
          <a:p>
            <a:pPr lvl="2"/>
            <a:r>
              <a:rPr lang="en-US" dirty="0"/>
              <a:t>For each variable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endParaRPr lang="en-US" baseline="-25000" dirty="0">
              <a:solidFill>
                <a:srgbClr val="CC00CC"/>
              </a:solidFill>
            </a:endParaRP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3"/>
            <a:r>
              <a:rPr lang="en-US" dirty="0"/>
              <a:t>If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KB  action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_t-1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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percept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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, add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to KB</a:t>
            </a:r>
          </a:p>
          <a:p>
            <a:pPr lvl="2"/>
            <a:r>
              <a:rPr lang="en-US" dirty="0"/>
              <a:t>Choose an action</a:t>
            </a:r>
          </a:p>
          <a:p>
            <a:r>
              <a:rPr lang="en-US" dirty="0"/>
              <a:t>Pacman’s </a:t>
            </a:r>
            <a:r>
              <a:rPr lang="en-US" b="1" i="1" dirty="0"/>
              <a:t>possible</a:t>
            </a:r>
            <a:r>
              <a:rPr lang="en-US" dirty="0"/>
              <a:t> locations are those that are not provably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473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xmlns="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xmlns="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xmlns="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xmlns="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xmlns="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xmlns="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xmlns="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xmlns="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xmlns="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xmlns="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xmlns="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xmlns="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xmlns="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xmlns="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xmlns="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xmlns="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xmlns="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xmlns="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xmlns="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xmlns="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xmlns="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xmlns="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xmlns="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xmlns="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xmlns="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xmlns="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xmlns="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xmlns="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xmlns="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xmlns="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xmlns="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xmlns="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xmlns="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xmlns="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xmlns="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xmlns="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xmlns="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xmlns="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xmlns="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xmlns="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xmlns="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xmlns="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xmlns="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xmlns="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xmlns="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xmlns="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xmlns="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xmlns="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xmlns="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xmlns="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xmlns="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xmlns="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xmlns="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xmlns="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xmlns="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xmlns="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xmlns="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xmlns="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xmlns="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xmlns="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xmlns="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xmlns="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xmlns="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xmlns="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xmlns="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xmlns="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xmlns="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xmlns="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xmlns="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xmlns="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xmlns="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xmlns="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xmlns="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xmlns="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xmlns="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xmlns="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xmlns="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xmlns="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xmlns="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xmlns="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xmlns="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xmlns="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xmlns="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40CB96A2-C9CB-BA4B-A39F-4B4D24011862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CDF662EB-8FCA-694B-9B13-342270FB8F2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xmlns="" id="{B413070E-3931-CD4F-9906-EBB917C71681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xmlns="" id="{193CA586-276A-704C-AC17-11A2819D9D40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AD2A2288-95F3-E249-BC9F-3D5F655DD6C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5973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xmlns="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xmlns="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xmlns="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xmlns="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xmlns="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xmlns="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xmlns="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xmlns="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xmlns="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xmlns="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xmlns="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xmlns="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xmlns="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xmlns="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xmlns="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xmlns="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xmlns="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xmlns="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xmlns="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xmlns="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xmlns="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xmlns="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xmlns="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xmlns="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xmlns="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xmlns="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xmlns="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xmlns="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xmlns="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xmlns="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xmlns="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xmlns="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xmlns="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xmlns="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xmlns="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xmlns="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xmlns="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xmlns="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xmlns="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xmlns="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xmlns="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xmlns="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xmlns="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xmlns="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xmlns="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xmlns="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xmlns="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xmlns="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xmlns="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xmlns="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xmlns="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xmlns="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xmlns="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xmlns="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xmlns="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xmlns="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xmlns="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xmlns="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xmlns="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xmlns="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xmlns="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xmlns="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xmlns="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xmlns="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xmlns="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xmlns="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xmlns="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xmlns="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xmlns="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xmlns="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xmlns="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xmlns="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xmlns="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xmlns="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xmlns="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xmlns="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xmlns="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xmlns="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xmlns="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xmlns="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xmlns="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xmlns="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xmlns="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xmlns="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xmlns="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xmlns="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xmlns="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170463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xmlns="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xmlns="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05593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xmlns="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xmlns="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43145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xmlns="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xmlns="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xmlns="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xmlns="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xmlns="" id="{7305ED8F-E4B1-3146-A6CE-6ADAB2BBCFA3}"/>
              </a:ext>
            </a:extLst>
          </p:cNvPr>
          <p:cNvGrpSpPr/>
          <p:nvPr/>
        </p:nvGrpSpPr>
        <p:grpSpPr>
          <a:xfrm rot="16200000">
            <a:off x="2374341" y="2728314"/>
            <a:ext cx="328840" cy="328840"/>
            <a:chOff x="2374341" y="1576160"/>
            <a:chExt cx="328840" cy="328840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7DF10D1-DB4C-1949-B0DC-2BBF781AF74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30331D25-FB95-B740-9760-EB6A6C14EA19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xmlns="" id="{C0AE6EEA-6252-3942-8651-9A7BF4B1E3C6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xmlns="" id="{E5419254-9976-A34B-95FA-3C8B369011B2}"/>
              </a:ext>
            </a:extLst>
          </p:cNvPr>
          <p:cNvSpPr txBox="1"/>
          <p:nvPr/>
        </p:nvSpPr>
        <p:spPr>
          <a:xfrm>
            <a:off x="2286000" y="3249117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</p:spTree>
    <p:extLst>
      <p:ext uri="{BB962C8B-B14F-4D97-AF65-F5344CB8AC3E}">
        <p14:creationId xmlns:p14="http://schemas.microsoft.com/office/powerpoint/2010/main" val="1467275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xmlns="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xmlns="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6768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xmlns="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xmlns="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7432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85" name="Group 184">
            <a:extLst>
              <a:ext uri="{FF2B5EF4-FFF2-40B4-BE49-F238E27FC236}">
                <a16:creationId xmlns:a16="http://schemas.microsoft.com/office/drawing/2014/main" xmlns="" id="{E9697D1A-7CD6-1941-952D-5A913A51E056}"/>
              </a:ext>
            </a:extLst>
          </p:cNvPr>
          <p:cNvGrpSpPr/>
          <p:nvPr/>
        </p:nvGrpSpPr>
        <p:grpSpPr>
          <a:xfrm>
            <a:off x="2374341" y="1576160"/>
            <a:ext cx="328840" cy="328840"/>
            <a:chOff x="2374341" y="1576160"/>
            <a:chExt cx="328840" cy="328840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xmlns="" id="{B54F6FFF-EFB6-DE44-ABF9-E29A078987A7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xmlns="" id="{58774D50-E34B-744C-95AE-7C10A9B3C076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xmlns="" id="{C4648FBD-375D-2445-A448-CE7A44207F8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1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89">
            <a:extLst>
              <a:ext uri="{FF2B5EF4-FFF2-40B4-BE49-F238E27FC236}">
                <a16:creationId xmlns:a16="http://schemas.microsoft.com/office/drawing/2014/main" xmlns="" id="{32025C44-4AD5-4142-89AE-2A4FC90056AC}"/>
              </a:ext>
            </a:extLst>
          </p:cNvPr>
          <p:cNvSpPr txBox="1"/>
          <p:nvPr/>
        </p:nvSpPr>
        <p:spPr>
          <a:xfrm>
            <a:off x="2286000" y="205293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xmlns="" id="{7305ED8F-E4B1-3146-A6CE-6ADAB2BBCFA3}"/>
              </a:ext>
            </a:extLst>
          </p:cNvPr>
          <p:cNvGrpSpPr/>
          <p:nvPr/>
        </p:nvGrpSpPr>
        <p:grpSpPr>
          <a:xfrm rot="16200000">
            <a:off x="2374341" y="2728314"/>
            <a:ext cx="328840" cy="328840"/>
            <a:chOff x="2374341" y="1576160"/>
            <a:chExt cx="328840" cy="328840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7DF10D1-DB4C-1949-B0DC-2BBF781AF74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xmlns="" id="{30331D25-FB95-B740-9760-EB6A6C14EA19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xmlns="" id="{C0AE6EEA-6252-3942-8651-9A7BF4B1E3C6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xmlns="" id="{E5419254-9976-A34B-95FA-3C8B369011B2}"/>
              </a:ext>
            </a:extLst>
          </p:cNvPr>
          <p:cNvSpPr txBox="1"/>
          <p:nvPr/>
        </p:nvSpPr>
        <p:spPr>
          <a:xfrm>
            <a:off x="2286000" y="3249117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46FB30C5-9E69-7148-907C-1AB0CD3A09B7}"/>
              </a:ext>
            </a:extLst>
          </p:cNvPr>
          <p:cNvGrpSpPr/>
          <p:nvPr/>
        </p:nvGrpSpPr>
        <p:grpSpPr>
          <a:xfrm rot="16200000">
            <a:off x="2372482" y="3902745"/>
            <a:ext cx="328840" cy="328840"/>
            <a:chOff x="2374341" y="1576160"/>
            <a:chExt cx="328840" cy="32884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654EE3DD-C6D9-924A-8245-36E46460E29F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xmlns="" id="{70C33F87-4829-7841-A702-6C2005B57742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xmlns="" id="{85B9C6B4-B264-E44D-A869-E4440CDB48FF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067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33" name="Picture 51">
            <a:extLst>
              <a:ext uri="{FF2B5EF4-FFF2-40B4-BE49-F238E27FC236}">
                <a16:creationId xmlns:a16="http://schemas.microsoft.com/office/drawing/2014/main" xmlns="" id="{12E7B01D-0C53-684B-8765-BC3C43F9C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" name="Picture 51">
            <a:extLst>
              <a:ext uri="{FF2B5EF4-FFF2-40B4-BE49-F238E27FC236}">
                <a16:creationId xmlns:a16="http://schemas.microsoft.com/office/drawing/2014/main" xmlns="" id="{6B3FC07E-5F0A-F74A-A601-9CC4481A6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" name="Picture 51">
            <a:extLst>
              <a:ext uri="{FF2B5EF4-FFF2-40B4-BE49-F238E27FC236}">
                <a16:creationId xmlns:a16="http://schemas.microsoft.com/office/drawing/2014/main" xmlns="" id="{72EE4CEE-71FD-AA44-88E7-420D05E83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3048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" name="Picture 51">
            <a:extLst>
              <a:ext uri="{FF2B5EF4-FFF2-40B4-BE49-F238E27FC236}">
                <a16:creationId xmlns:a16="http://schemas.microsoft.com/office/drawing/2014/main" xmlns="" id="{754F1C79-CDC8-6C46-9C81-9D4596244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770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" name="Picture 51">
            <a:extLst>
              <a:ext uri="{FF2B5EF4-FFF2-40B4-BE49-F238E27FC236}">
                <a16:creationId xmlns:a16="http://schemas.microsoft.com/office/drawing/2014/main" xmlns="" id="{392C835B-564A-0A4A-BBD2-71DB78C5D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51">
            <a:extLst>
              <a:ext uri="{FF2B5EF4-FFF2-40B4-BE49-F238E27FC236}">
                <a16:creationId xmlns:a16="http://schemas.microsoft.com/office/drawing/2014/main" xmlns="" id="{53B4DF99-DC73-D14E-8F56-A0DD27639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" name="Picture 51">
            <a:extLst>
              <a:ext uri="{FF2B5EF4-FFF2-40B4-BE49-F238E27FC236}">
                <a16:creationId xmlns:a16="http://schemas.microsoft.com/office/drawing/2014/main" xmlns="" id="{F180CCAB-A64F-7A46-A740-0E05A59A0C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" name="Picture 51">
            <a:extLst>
              <a:ext uri="{FF2B5EF4-FFF2-40B4-BE49-F238E27FC236}">
                <a16:creationId xmlns:a16="http://schemas.microsoft.com/office/drawing/2014/main" xmlns="" id="{832F6293-A513-4948-A3F6-520A8190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29440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51">
            <a:extLst>
              <a:ext uri="{FF2B5EF4-FFF2-40B4-BE49-F238E27FC236}">
                <a16:creationId xmlns:a16="http://schemas.microsoft.com/office/drawing/2014/main" xmlns="" id="{218EB61F-46C2-914C-A0B6-4A055CF0C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3337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xmlns="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xmlns="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xmlns="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Picture 51">
            <a:extLst>
              <a:ext uri="{FF2B5EF4-FFF2-40B4-BE49-F238E27FC236}">
                <a16:creationId xmlns:a16="http://schemas.microsoft.com/office/drawing/2014/main" xmlns="" id="{3D2E0790-DF52-E047-AF4E-844306588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" name="Picture 51">
            <a:extLst>
              <a:ext uri="{FF2B5EF4-FFF2-40B4-BE49-F238E27FC236}">
                <a16:creationId xmlns:a16="http://schemas.microsoft.com/office/drawing/2014/main" xmlns="" id="{20456B0D-422F-8A4B-8B53-14698EE9E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9" name="Picture 51">
            <a:extLst>
              <a:ext uri="{FF2B5EF4-FFF2-40B4-BE49-F238E27FC236}">
                <a16:creationId xmlns:a16="http://schemas.microsoft.com/office/drawing/2014/main" xmlns="" id="{0659919A-A7EF-AD46-902F-E054A246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0" name="Picture 51">
            <a:extLst>
              <a:ext uri="{FF2B5EF4-FFF2-40B4-BE49-F238E27FC236}">
                <a16:creationId xmlns:a16="http://schemas.microsoft.com/office/drawing/2014/main" xmlns="" id="{2B6D0EB5-C0FE-7A41-9E85-1D99D53E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" name="Picture 51">
            <a:extLst>
              <a:ext uri="{FF2B5EF4-FFF2-40B4-BE49-F238E27FC236}">
                <a16:creationId xmlns:a16="http://schemas.microsoft.com/office/drawing/2014/main" xmlns="" id="{44B61DD2-29FF-6249-B105-B85253F78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949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6" name="Picture 51">
            <a:extLst>
              <a:ext uri="{FF2B5EF4-FFF2-40B4-BE49-F238E27FC236}">
                <a16:creationId xmlns:a16="http://schemas.microsoft.com/office/drawing/2014/main" xmlns="" id="{9F73EF5C-B33B-A949-BDBE-EB6A03307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" name="Picture 51">
            <a:extLst>
              <a:ext uri="{FF2B5EF4-FFF2-40B4-BE49-F238E27FC236}">
                <a16:creationId xmlns:a16="http://schemas.microsoft.com/office/drawing/2014/main" xmlns="" id="{14838045-B6E9-8C4B-9B98-774861EB7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37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8" name="Picture 51">
            <a:extLst>
              <a:ext uri="{FF2B5EF4-FFF2-40B4-BE49-F238E27FC236}">
                <a16:creationId xmlns:a16="http://schemas.microsoft.com/office/drawing/2014/main" xmlns="" id="{4483A396-DD4F-9C4E-A3A9-7AA9E2ED2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4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xmlns="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" name="Picture 51">
            <a:extLst>
              <a:ext uri="{FF2B5EF4-FFF2-40B4-BE49-F238E27FC236}">
                <a16:creationId xmlns:a16="http://schemas.microsoft.com/office/drawing/2014/main" xmlns="" id="{954905A2-F330-6B4E-96EE-D865F19E3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2" name="Picture 51">
            <a:extLst>
              <a:ext uri="{FF2B5EF4-FFF2-40B4-BE49-F238E27FC236}">
                <a16:creationId xmlns:a16="http://schemas.microsoft.com/office/drawing/2014/main" xmlns="" id="{5D896A7D-BB60-6342-9129-10928ABE5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3" name="Picture 51">
            <a:extLst>
              <a:ext uri="{FF2B5EF4-FFF2-40B4-BE49-F238E27FC236}">
                <a16:creationId xmlns:a16="http://schemas.microsoft.com/office/drawing/2014/main" xmlns="" id="{7E105F0E-C228-224C-BE8B-67ADA73A2F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41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5" name="Picture 51">
            <a:extLst>
              <a:ext uri="{FF2B5EF4-FFF2-40B4-BE49-F238E27FC236}">
                <a16:creationId xmlns:a16="http://schemas.microsoft.com/office/drawing/2014/main" xmlns="" id="{9A034B4B-97F0-964C-8D81-794E89DC2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6" name="Picture 51">
            <a:extLst>
              <a:ext uri="{FF2B5EF4-FFF2-40B4-BE49-F238E27FC236}">
                <a16:creationId xmlns:a16="http://schemas.microsoft.com/office/drawing/2014/main" xmlns="" id="{BD513A44-1F88-B84D-94EE-97353DF417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" name="Picture 51">
            <a:extLst>
              <a:ext uri="{FF2B5EF4-FFF2-40B4-BE49-F238E27FC236}">
                <a16:creationId xmlns:a16="http://schemas.microsoft.com/office/drawing/2014/main" xmlns="" id="{2DD14B56-9D48-7B43-8437-40B1ED9B9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337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8" name="Picture 51">
            <a:extLst>
              <a:ext uri="{FF2B5EF4-FFF2-40B4-BE49-F238E27FC236}">
                <a16:creationId xmlns:a16="http://schemas.microsoft.com/office/drawing/2014/main" xmlns="" id="{7F353A25-6862-F84E-A73A-112B9250B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803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9" name="Picture 51">
            <a:extLst>
              <a:ext uri="{FF2B5EF4-FFF2-40B4-BE49-F238E27FC236}">
                <a16:creationId xmlns:a16="http://schemas.microsoft.com/office/drawing/2014/main" xmlns="" id="{5D7A72A1-BAA1-2444-AD58-0B98D1F5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0" name="Picture 51">
            <a:extLst>
              <a:ext uri="{FF2B5EF4-FFF2-40B4-BE49-F238E27FC236}">
                <a16:creationId xmlns:a16="http://schemas.microsoft.com/office/drawing/2014/main" xmlns="" id="{30DF9376-4A64-9349-8317-1DB5B1040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" name="Picture 51">
            <a:extLst>
              <a:ext uri="{FF2B5EF4-FFF2-40B4-BE49-F238E27FC236}">
                <a16:creationId xmlns:a16="http://schemas.microsoft.com/office/drawing/2014/main" xmlns="" id="{8105C06B-A11A-A442-A3AB-CC771787C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" name="Picture 51">
            <a:extLst>
              <a:ext uri="{FF2B5EF4-FFF2-40B4-BE49-F238E27FC236}">
                <a16:creationId xmlns:a16="http://schemas.microsoft.com/office/drawing/2014/main" xmlns="" id="{270A0E17-B703-F54C-8AD2-DF33A71D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3976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" name="Picture 51">
            <a:extLst>
              <a:ext uri="{FF2B5EF4-FFF2-40B4-BE49-F238E27FC236}">
                <a16:creationId xmlns:a16="http://schemas.microsoft.com/office/drawing/2014/main" xmlns="" id="{03197507-A029-7447-9DCC-B00AED756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4370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xmlns="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xmlns="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xmlns="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xmlns="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9" name="Picture 51">
            <a:extLst>
              <a:ext uri="{FF2B5EF4-FFF2-40B4-BE49-F238E27FC236}">
                <a16:creationId xmlns:a16="http://schemas.microsoft.com/office/drawing/2014/main" xmlns="" id="{52FDBC4F-3769-4842-97AF-B3B0435B0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5" name="Picture 51">
            <a:extLst>
              <a:ext uri="{FF2B5EF4-FFF2-40B4-BE49-F238E27FC236}">
                <a16:creationId xmlns:a16="http://schemas.microsoft.com/office/drawing/2014/main" xmlns="" id="{FEE9C273-6299-624B-9CBE-DCB2C155B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3069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6" name="Picture 51">
            <a:extLst>
              <a:ext uri="{FF2B5EF4-FFF2-40B4-BE49-F238E27FC236}">
                <a16:creationId xmlns:a16="http://schemas.microsoft.com/office/drawing/2014/main" xmlns="" id="{E029F0B0-EDB9-FF4B-8480-B3F03A61C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274559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51">
            <a:extLst>
              <a:ext uri="{FF2B5EF4-FFF2-40B4-BE49-F238E27FC236}">
                <a16:creationId xmlns:a16="http://schemas.microsoft.com/office/drawing/2014/main" xmlns="" id="{307B47E2-94EC-5047-B498-941CFC6D0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340532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xmlns="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xmlns="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1" name="Picture 51">
            <a:extLst>
              <a:ext uri="{FF2B5EF4-FFF2-40B4-BE49-F238E27FC236}">
                <a16:creationId xmlns:a16="http://schemas.microsoft.com/office/drawing/2014/main" xmlns="" id="{9F298465-D60E-4049-A59B-E74854598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2" name="Picture 51">
            <a:extLst>
              <a:ext uri="{FF2B5EF4-FFF2-40B4-BE49-F238E27FC236}">
                <a16:creationId xmlns:a16="http://schemas.microsoft.com/office/drawing/2014/main" xmlns="" id="{7FEDCC56-5E71-684B-AE9B-EF08AC25F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4" name="Picture 51">
            <a:extLst>
              <a:ext uri="{FF2B5EF4-FFF2-40B4-BE49-F238E27FC236}">
                <a16:creationId xmlns:a16="http://schemas.microsoft.com/office/drawing/2014/main" xmlns="" id="{E2B240BF-1696-8447-B88C-094507BB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xmlns="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9" name="Picture 51">
            <a:extLst>
              <a:ext uri="{FF2B5EF4-FFF2-40B4-BE49-F238E27FC236}">
                <a16:creationId xmlns:a16="http://schemas.microsoft.com/office/drawing/2014/main" xmlns="" id="{6E767F7E-8C4C-5F47-8E04-0E42CB2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6" name="Picture 51">
            <a:extLst>
              <a:ext uri="{FF2B5EF4-FFF2-40B4-BE49-F238E27FC236}">
                <a16:creationId xmlns:a16="http://schemas.microsoft.com/office/drawing/2014/main" xmlns="" id="{4DE00A44-BE83-E342-BB55-0C495102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7" name="Picture 51">
            <a:extLst>
              <a:ext uri="{FF2B5EF4-FFF2-40B4-BE49-F238E27FC236}">
                <a16:creationId xmlns:a16="http://schemas.microsoft.com/office/drawing/2014/main" xmlns="" id="{695EB270-F87B-164B-995D-0159E9587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8" name="Picture 51">
            <a:extLst>
              <a:ext uri="{FF2B5EF4-FFF2-40B4-BE49-F238E27FC236}">
                <a16:creationId xmlns:a16="http://schemas.microsoft.com/office/drawing/2014/main" xmlns="" id="{C60B6D45-17C3-FD47-8C20-99353B272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2639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9" name="Picture 51">
            <a:extLst>
              <a:ext uri="{FF2B5EF4-FFF2-40B4-BE49-F238E27FC236}">
                <a16:creationId xmlns:a16="http://schemas.microsoft.com/office/drawing/2014/main" xmlns="" id="{F9E80342-DFC0-BD47-AA44-F22DD88A0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729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0" name="Picture 51">
            <a:extLst>
              <a:ext uri="{FF2B5EF4-FFF2-40B4-BE49-F238E27FC236}">
                <a16:creationId xmlns:a16="http://schemas.microsoft.com/office/drawing/2014/main" xmlns="" id="{CB0242E9-10F8-DB4F-8DCE-CCF878A27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1" name="Picture 51">
            <a:extLst>
              <a:ext uri="{FF2B5EF4-FFF2-40B4-BE49-F238E27FC236}">
                <a16:creationId xmlns:a16="http://schemas.microsoft.com/office/drawing/2014/main" xmlns="" id="{BC870BAF-9ACC-1B4D-9061-7454B1C04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2" name="Picture 51">
            <a:extLst>
              <a:ext uri="{FF2B5EF4-FFF2-40B4-BE49-F238E27FC236}">
                <a16:creationId xmlns:a16="http://schemas.microsoft.com/office/drawing/2014/main" xmlns="" id="{85806F10-1A3B-EA4F-8EFE-B55E6E7B1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" name="Picture 51">
            <a:extLst>
              <a:ext uri="{FF2B5EF4-FFF2-40B4-BE49-F238E27FC236}">
                <a16:creationId xmlns:a16="http://schemas.microsoft.com/office/drawing/2014/main" xmlns="" id="{BF52D674-D6AA-024F-A596-FA538172A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031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4" name="Picture 51">
            <a:extLst>
              <a:ext uri="{FF2B5EF4-FFF2-40B4-BE49-F238E27FC236}">
                <a16:creationId xmlns:a16="http://schemas.microsoft.com/office/drawing/2014/main" xmlns="" id="{AD407671-4D00-6447-A2F4-BC50A81B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1296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xmlns="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xmlns="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xmlns="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8" name="Picture 51">
            <a:extLst>
              <a:ext uri="{FF2B5EF4-FFF2-40B4-BE49-F238E27FC236}">
                <a16:creationId xmlns:a16="http://schemas.microsoft.com/office/drawing/2014/main" xmlns="" id="{2D4741B0-0491-4547-A1EE-6205B19A1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9" name="Picture 51">
            <a:extLst>
              <a:ext uri="{FF2B5EF4-FFF2-40B4-BE49-F238E27FC236}">
                <a16:creationId xmlns:a16="http://schemas.microsoft.com/office/drawing/2014/main" xmlns="" id="{A8A44CF0-7467-BA45-9811-966E32BDD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1106" y="243376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0" name="Picture 51">
            <a:extLst>
              <a:ext uri="{FF2B5EF4-FFF2-40B4-BE49-F238E27FC236}">
                <a16:creationId xmlns:a16="http://schemas.microsoft.com/office/drawing/2014/main" xmlns="" id="{BF3DA065-ED4B-CE41-BAA8-6D3F8A055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57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2" name="Picture 51">
            <a:extLst>
              <a:ext uri="{FF2B5EF4-FFF2-40B4-BE49-F238E27FC236}">
                <a16:creationId xmlns:a16="http://schemas.microsoft.com/office/drawing/2014/main" xmlns="" id="{0C6B9614-414B-8248-8168-E103326D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" name="Picture 51">
            <a:extLst>
              <a:ext uri="{FF2B5EF4-FFF2-40B4-BE49-F238E27FC236}">
                <a16:creationId xmlns:a16="http://schemas.microsoft.com/office/drawing/2014/main" xmlns="" id="{4A79BA34-FAF6-9745-A288-5BA57495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4345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4" name="Picture 51">
            <a:extLst>
              <a:ext uri="{FF2B5EF4-FFF2-40B4-BE49-F238E27FC236}">
                <a16:creationId xmlns:a16="http://schemas.microsoft.com/office/drawing/2014/main" xmlns="" id="{FB6AEC54-1AD4-7844-A6FB-37A48294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914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5" name="Picture 51">
            <a:extLst>
              <a:ext uri="{FF2B5EF4-FFF2-40B4-BE49-F238E27FC236}">
                <a16:creationId xmlns:a16="http://schemas.microsoft.com/office/drawing/2014/main" xmlns="" id="{6BBB62FF-B29B-2E48-B19B-202A2B762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306112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6" name="Picture 51">
            <a:extLst>
              <a:ext uri="{FF2B5EF4-FFF2-40B4-BE49-F238E27FC236}">
                <a16:creationId xmlns:a16="http://schemas.microsoft.com/office/drawing/2014/main" xmlns="" id="{B3AB76B2-0523-194C-AE60-AB374C872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xmlns="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8" name="Picture 51">
            <a:extLst>
              <a:ext uri="{FF2B5EF4-FFF2-40B4-BE49-F238E27FC236}">
                <a16:creationId xmlns:a16="http://schemas.microsoft.com/office/drawing/2014/main" xmlns="" id="{E5599B8F-EC39-1740-BFFA-71DBADE18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9" name="Picture 51">
            <a:extLst>
              <a:ext uri="{FF2B5EF4-FFF2-40B4-BE49-F238E27FC236}">
                <a16:creationId xmlns:a16="http://schemas.microsoft.com/office/drawing/2014/main" xmlns="" id="{73D3F20C-9C9D-3545-B867-8E24BA5D8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371961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0" name="Picture 51">
            <a:extLst>
              <a:ext uri="{FF2B5EF4-FFF2-40B4-BE49-F238E27FC236}">
                <a16:creationId xmlns:a16="http://schemas.microsoft.com/office/drawing/2014/main" xmlns="" id="{635D7204-9890-4D45-A80F-04A612868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0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xmlns="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xmlns="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6" name="Picture 51">
            <a:extLst>
              <a:ext uri="{FF2B5EF4-FFF2-40B4-BE49-F238E27FC236}">
                <a16:creationId xmlns:a16="http://schemas.microsoft.com/office/drawing/2014/main" xmlns="" id="{AB448C36-857B-1643-9AF9-2F7064167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3057426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7" name="Picture 51">
            <a:extLst>
              <a:ext uri="{FF2B5EF4-FFF2-40B4-BE49-F238E27FC236}">
                <a16:creationId xmlns:a16="http://schemas.microsoft.com/office/drawing/2014/main" xmlns="" id="{DCFAE360-065C-4743-A1C0-92D950743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273396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8" name="Picture 51">
            <a:extLst>
              <a:ext uri="{FF2B5EF4-FFF2-40B4-BE49-F238E27FC236}">
                <a16:creationId xmlns:a16="http://schemas.microsoft.com/office/drawing/2014/main" xmlns="" id="{4D67CD5B-C80E-1749-B660-01372C099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65626" y="24300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9" name="Picture 51">
            <a:extLst>
              <a:ext uri="{FF2B5EF4-FFF2-40B4-BE49-F238E27FC236}">
                <a16:creationId xmlns:a16="http://schemas.microsoft.com/office/drawing/2014/main" xmlns="" id="{EDD20215-FE5B-2748-B70F-B655B07D6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0285" y="210947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0" name="Picture 51">
            <a:extLst>
              <a:ext uri="{FF2B5EF4-FFF2-40B4-BE49-F238E27FC236}">
                <a16:creationId xmlns:a16="http://schemas.microsoft.com/office/drawing/2014/main" xmlns="" id="{03951693-25EE-C84A-AF28-5A1AD1489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3393684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1" name="Picture 51">
            <a:extLst>
              <a:ext uri="{FF2B5EF4-FFF2-40B4-BE49-F238E27FC236}">
                <a16:creationId xmlns:a16="http://schemas.microsoft.com/office/drawing/2014/main" xmlns="" id="{0B55A340-5659-E449-ABC6-90A7498E1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371591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2" name="Picture 51">
            <a:extLst>
              <a:ext uri="{FF2B5EF4-FFF2-40B4-BE49-F238E27FC236}">
                <a16:creationId xmlns:a16="http://schemas.microsoft.com/office/drawing/2014/main" xmlns="" id="{991A6622-078B-374D-9B13-864476993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02806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3" name="Picture 51">
            <a:extLst>
              <a:ext uri="{FF2B5EF4-FFF2-40B4-BE49-F238E27FC236}">
                <a16:creationId xmlns:a16="http://schemas.microsoft.com/office/drawing/2014/main" xmlns="" id="{68D61435-B8D2-1B4E-AF66-E80E37CDD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2018" y="434198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" name="Picture 51">
            <a:extLst>
              <a:ext uri="{FF2B5EF4-FFF2-40B4-BE49-F238E27FC236}">
                <a16:creationId xmlns:a16="http://schemas.microsoft.com/office/drawing/2014/main" xmlns="" id="{D2A6642D-A269-D84B-9058-D5118BC7D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575950" y="4663328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860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xmlns="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6873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xmlns="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0472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xmlns="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7440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277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4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xmlns="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3016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xmlns="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xmlns="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607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xmlns="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780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xmlns="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5173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21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794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188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1314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3047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16979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xmlns="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xmlns="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421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598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771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164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xmlns="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050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223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7616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9895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069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0462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xmlns="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xmlns="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xmlns="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9640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7498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xmlns="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18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xmlns="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4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272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xmlns="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44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22839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9624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Conjunctive normal form (CNF)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Every sentence can be expressed as a </a:t>
            </a:r>
            <a:r>
              <a:rPr lang="en-US" b="1" i="1" dirty="0">
                <a:solidFill>
                  <a:srgbClr val="0000FF"/>
                </a:solidFill>
              </a:rPr>
              <a:t>conjunction</a:t>
            </a:r>
            <a:r>
              <a:rPr lang="en-US" dirty="0"/>
              <a:t> of </a:t>
            </a:r>
            <a:r>
              <a:rPr lang="en-US" b="1" i="1" dirty="0">
                <a:solidFill>
                  <a:srgbClr val="FF0000"/>
                </a:solidFill>
              </a:rPr>
              <a:t>clauses</a:t>
            </a:r>
            <a:endParaRPr lang="en-US" dirty="0"/>
          </a:p>
          <a:p>
            <a:r>
              <a:rPr lang="en-US" dirty="0"/>
              <a:t>Each clause is a </a:t>
            </a:r>
            <a:r>
              <a:rPr lang="en-US" b="1" i="1" dirty="0">
                <a:solidFill>
                  <a:srgbClr val="0000FF"/>
                </a:solidFill>
              </a:rPr>
              <a:t>disjunction</a:t>
            </a:r>
            <a:r>
              <a:rPr lang="en-US" dirty="0"/>
              <a:t> of </a:t>
            </a:r>
            <a:r>
              <a:rPr lang="en-US" b="1" i="1" dirty="0">
                <a:solidFill>
                  <a:srgbClr val="FF0000"/>
                </a:solidFill>
              </a:rPr>
              <a:t>literals</a:t>
            </a:r>
          </a:p>
          <a:p>
            <a:r>
              <a:rPr lang="en-US" dirty="0"/>
              <a:t>Each literal is a symbol or a negated symbol</a:t>
            </a:r>
          </a:p>
          <a:p>
            <a:r>
              <a:rPr lang="en-US" dirty="0">
                <a:solidFill>
                  <a:srgbClr val="000090"/>
                </a:solidFill>
              </a:rPr>
              <a:t>Conversion to CNF by a sequence of standard transformations: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 (Wall_0,1  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</a:t>
            </a:r>
          </a:p>
          <a:p>
            <a:pPr lvl="1"/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 ((Wall_0,1  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 (Blocked_W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Wall_0,1)) 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((Wall_0,1 v 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 (Blocked_W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v Wall_0,1)) </a:t>
            </a:r>
          </a:p>
          <a:p>
            <a:pPr lvl="1"/>
            <a:r>
              <a:rPr lang="en-US" dirty="0">
                <a:solidFill>
                  <a:srgbClr val="CC00CC"/>
                </a:solidFill>
                <a:sym typeface="Symbol"/>
              </a:rPr>
              <a:t>(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 Wall_0,1   v   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) </a:t>
            </a:r>
          </a:p>
          <a:p>
            <a:pPr marL="457165" lvl="1" indent="0">
              <a:buNone/>
            </a:pPr>
            <a:r>
              <a:rPr lang="en-US" dirty="0">
                <a:solidFill>
                  <a:srgbClr val="CC00CC"/>
                </a:solidFill>
                <a:sym typeface="Symbol"/>
              </a:rPr>
              <a:t>   (</a:t>
            </a:r>
            <a:r>
              <a:rPr lang="en-US" dirty="0">
                <a:solidFill>
                  <a:srgbClr val="CC00CC"/>
                </a:solidFill>
              </a:rPr>
              <a:t>At_1,1</a:t>
            </a:r>
            <a:r>
              <a:rPr lang="en-US" dirty="0">
                <a:solidFill>
                  <a:srgbClr val="00B050"/>
                </a:solidFill>
              </a:rPr>
              <a:t>_0</a:t>
            </a:r>
            <a:r>
              <a:rPr lang="en-US" dirty="0"/>
              <a:t>  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v  Blocked_W</a:t>
            </a:r>
            <a:r>
              <a:rPr lang="en-US" dirty="0">
                <a:solidFill>
                  <a:srgbClr val="00B050"/>
                </a:solidFill>
                <a:sym typeface="Symbol"/>
              </a:rPr>
              <a:t>_0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  v  Wall_0,1)</a:t>
            </a:r>
          </a:p>
          <a:p>
            <a:pPr marL="457165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5257800" y="1295400"/>
            <a:ext cx="4495800" cy="533400"/>
          </a:xfrm>
          <a:prstGeom prst="wedgeRoundRectCallout">
            <a:avLst>
              <a:gd name="adj1" fmla="val -62042"/>
              <a:gd name="adj2" fmla="val 440858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Replace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biconditional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by two implications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638800" y="1981200"/>
            <a:ext cx="4495800" cy="533400"/>
          </a:xfrm>
          <a:prstGeom prst="wedgeRoundRectCallout">
            <a:avLst>
              <a:gd name="adj1" fmla="val -68356"/>
              <a:gd name="adj2" fmla="val 404444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Replace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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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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by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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v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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7696200" y="2590800"/>
            <a:ext cx="4495800" cy="533400"/>
          </a:xfrm>
          <a:prstGeom prst="wedgeRoundRectCallout">
            <a:avLst>
              <a:gd name="adj1" fmla="val -54730"/>
              <a:gd name="adj2" fmla="val 396040"/>
              <a:gd name="adj3" fmla="val 16667"/>
            </a:avLst>
          </a:prstGeom>
          <a:solidFill>
            <a:srgbClr val="CCFFCC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Distribute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v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over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C00CC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Symbol"/>
              </a:rPr>
              <a:t>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051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48" name="Picture 51">
            <a:extLst>
              <a:ext uri="{FF2B5EF4-FFF2-40B4-BE49-F238E27FC236}">
                <a16:creationId xmlns:a16="http://schemas.microsoft.com/office/drawing/2014/main" xmlns="" id="{C92EE579-B93C-CE45-B0CE-8A3D33CBD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" name="Picture 51">
            <a:extLst>
              <a:ext uri="{FF2B5EF4-FFF2-40B4-BE49-F238E27FC236}">
                <a16:creationId xmlns:a16="http://schemas.microsoft.com/office/drawing/2014/main" xmlns="" id="{361266CE-0684-2E4E-9FA6-F7E8B2AF5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3333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3" name="Picture 51">
            <a:extLst>
              <a:ext uri="{FF2B5EF4-FFF2-40B4-BE49-F238E27FC236}">
                <a16:creationId xmlns:a16="http://schemas.microsoft.com/office/drawing/2014/main" xmlns="" id="{8BF9EC7F-8271-6344-B3FD-E31823B23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726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062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628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" name="Picture 51">
            <a:extLst>
              <a:ext uri="{FF2B5EF4-FFF2-40B4-BE49-F238E27FC236}">
                <a16:creationId xmlns:a16="http://schemas.microsoft.com/office/drawing/2014/main" xmlns="" id="{0A805266-2016-F840-BFCD-25FDAF3CD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4302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6" name="Picture 51">
            <a:extLst>
              <a:ext uri="{FF2B5EF4-FFF2-40B4-BE49-F238E27FC236}">
                <a16:creationId xmlns:a16="http://schemas.microsoft.com/office/drawing/2014/main" xmlns="" id="{92767825-2DAB-7C4C-92FE-6C45C6737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0666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8" name="Picture 51">
            <a:extLst>
              <a:ext uri="{FF2B5EF4-FFF2-40B4-BE49-F238E27FC236}">
                <a16:creationId xmlns:a16="http://schemas.microsoft.com/office/drawing/2014/main" xmlns="" id="{E9A6E41B-C00F-FF44-B263-C944AF3D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5893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1" name="Picture 51">
            <a:extLst>
              <a:ext uri="{FF2B5EF4-FFF2-40B4-BE49-F238E27FC236}">
                <a16:creationId xmlns:a16="http://schemas.microsoft.com/office/drawing/2014/main" xmlns="" id="{2751E042-8A7C-4D45-B9C0-277A16A00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066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3" name="Picture 51">
            <a:extLst>
              <a:ext uri="{FF2B5EF4-FFF2-40B4-BE49-F238E27FC236}">
                <a16:creationId xmlns:a16="http://schemas.microsoft.com/office/drawing/2014/main" xmlns="" id="{69266F9E-61E1-0647-B99B-9BBCD843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6459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907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474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4175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5908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840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6" name="Picture 51">
            <a:extLst>
              <a:ext uri="{FF2B5EF4-FFF2-40B4-BE49-F238E27FC236}">
                <a16:creationId xmlns:a16="http://schemas.microsoft.com/office/drawing/2014/main" xmlns="" id="{C9AA5D11-B3DE-D847-B600-E3E258C19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1" name="Picture 51">
            <a:extLst>
              <a:ext uri="{FF2B5EF4-FFF2-40B4-BE49-F238E27FC236}">
                <a16:creationId xmlns:a16="http://schemas.microsoft.com/office/drawing/2014/main" xmlns="" id="{84459B62-608C-D34A-9B36-FAD766C59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5884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057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450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7" name="Picture 51">
            <a:extLst>
              <a:ext uri="{FF2B5EF4-FFF2-40B4-BE49-F238E27FC236}">
                <a16:creationId xmlns:a16="http://schemas.microsoft.com/office/drawing/2014/main" xmlns="" id="{72853EB4-844C-2D4E-B23F-71B189C93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33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90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181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748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5" name="Picture 51">
            <a:extLst>
              <a:ext uri="{FF2B5EF4-FFF2-40B4-BE49-F238E27FC236}">
                <a16:creationId xmlns:a16="http://schemas.microsoft.com/office/drawing/2014/main" xmlns="" id="{952EA5AF-F9BC-794C-9EB3-49EC2BB5EE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6" name="Picture 51">
            <a:extLst>
              <a:ext uri="{FF2B5EF4-FFF2-40B4-BE49-F238E27FC236}">
                <a16:creationId xmlns:a16="http://schemas.microsoft.com/office/drawing/2014/main" xmlns="" id="{8D4F7CB9-E314-D348-8BED-F85F95F0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7" name="Picture 51">
            <a:extLst>
              <a:ext uri="{FF2B5EF4-FFF2-40B4-BE49-F238E27FC236}">
                <a16:creationId xmlns:a16="http://schemas.microsoft.com/office/drawing/2014/main" xmlns="" id="{DB4761B9-8D53-1D40-B44C-ED361812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0926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3003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7" name="Picture 51">
            <a:extLst>
              <a:ext uri="{FF2B5EF4-FFF2-40B4-BE49-F238E27FC236}">
                <a16:creationId xmlns:a16="http://schemas.microsoft.com/office/drawing/2014/main" xmlns="" id="{9675FE6D-BE9B-F240-AAB3-6841E80A7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3120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1" name="Picture 51">
            <a:extLst>
              <a:ext uri="{FF2B5EF4-FFF2-40B4-BE49-F238E27FC236}">
                <a16:creationId xmlns:a16="http://schemas.microsoft.com/office/drawing/2014/main" xmlns="" id="{2C12CF84-D1EF-454C-A857-BF33A46AF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3686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558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3" name="Picture 51">
            <a:extLst>
              <a:ext uri="{FF2B5EF4-FFF2-40B4-BE49-F238E27FC236}">
                <a16:creationId xmlns:a16="http://schemas.microsoft.com/office/drawing/2014/main" xmlns="" id="{9C38D5A3-77E2-334D-9186-FEC85315F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732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4125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913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062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628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9076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0809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84741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4175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5908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29840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54970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5884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057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6450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3365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5098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89030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1818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3551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17483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300359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35587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41252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418946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58" name="Picture 51">
            <a:extLst>
              <a:ext uri="{FF2B5EF4-FFF2-40B4-BE49-F238E27FC236}">
                <a16:creationId xmlns:a16="http://schemas.microsoft.com/office/drawing/2014/main" xmlns="" id="{9DF29E35-7C63-C840-8AAB-09792477C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160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3" name="Picture 51">
            <a:extLst>
              <a:ext uri="{FF2B5EF4-FFF2-40B4-BE49-F238E27FC236}">
                <a16:creationId xmlns:a16="http://schemas.microsoft.com/office/drawing/2014/main" xmlns="" id="{E1F38728-AC93-6B46-9AAA-0319746F7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726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6" name="Picture 51">
            <a:extLst>
              <a:ext uri="{FF2B5EF4-FFF2-40B4-BE49-F238E27FC236}">
                <a16:creationId xmlns:a16="http://schemas.microsoft.com/office/drawing/2014/main" xmlns="" id="{35D21D8E-E847-E647-9DE9-DAD084835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1785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8" name="Picture 51">
            <a:extLst>
              <a:ext uri="{FF2B5EF4-FFF2-40B4-BE49-F238E27FC236}">
                <a16:creationId xmlns:a16="http://schemas.microsoft.com/office/drawing/2014/main" xmlns="" id="{35A8E707-4D6E-924A-A902-1213B6861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0052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1" name="Picture 51">
            <a:extLst>
              <a:ext uri="{FF2B5EF4-FFF2-40B4-BE49-F238E27FC236}">
                <a16:creationId xmlns:a16="http://schemas.microsoft.com/office/drawing/2014/main" xmlns="" id="{046506A0-C550-1149-BCFE-3A68C04DE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1785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" name="Picture 51">
            <a:extLst>
              <a:ext uri="{FF2B5EF4-FFF2-40B4-BE49-F238E27FC236}">
                <a16:creationId xmlns:a16="http://schemas.microsoft.com/office/drawing/2014/main" xmlns="" id="{DCE0EAC6-F0CE-A144-9A12-0BFCF00B2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25717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5151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884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0816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9" name="Picture 51">
            <a:extLst>
              <a:ext uri="{FF2B5EF4-FFF2-40B4-BE49-F238E27FC236}">
                <a16:creationId xmlns:a16="http://schemas.microsoft.com/office/drawing/2014/main" xmlns="" id="{D4EFCAEE-B79E-2F45-B19D-2584B29B9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95946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9982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155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548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4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6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30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2" name="Picture 51">
            <a:extLst>
              <a:ext uri="{FF2B5EF4-FFF2-40B4-BE49-F238E27FC236}">
                <a16:creationId xmlns:a16="http://schemas.microsoft.com/office/drawing/2014/main" xmlns="" id="{C82D0B77-95F3-0948-AACF-29B5AD295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2737659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279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845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1" name="Picture 51">
            <a:extLst>
              <a:ext uri="{FF2B5EF4-FFF2-40B4-BE49-F238E27FC236}">
                <a16:creationId xmlns:a16="http://schemas.microsoft.com/office/drawing/2014/main" xmlns="" id="{AA39864D-69FE-2540-A07C-1BB57740CE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41335" y="339738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2" name="Picture 51">
            <a:extLst>
              <a:ext uri="{FF2B5EF4-FFF2-40B4-BE49-F238E27FC236}">
                <a16:creationId xmlns:a16="http://schemas.microsoft.com/office/drawing/2014/main" xmlns="" id="{7884CBE9-431D-5A42-A086-EF32B8E22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7656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" name="Picture 51">
            <a:extLst>
              <a:ext uri="{FF2B5EF4-FFF2-40B4-BE49-F238E27FC236}">
                <a16:creationId xmlns:a16="http://schemas.microsoft.com/office/drawing/2014/main" xmlns="" id="{EA6C3FD8-2D20-AD4F-A7D8-0A7A23C07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58222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753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5151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884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70816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9982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155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548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4341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26074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30006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2794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4527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58459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4393BE95-E467-2E4B-8913-F5290983FE23}"/>
              </a:ext>
            </a:extLst>
          </p:cNvPr>
          <p:cNvSpPr txBox="1"/>
          <p:nvPr/>
        </p:nvSpPr>
        <p:spPr>
          <a:xfrm>
            <a:off x="2297103" y="4405554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</p:spTree>
    <p:extLst>
      <p:ext uri="{BB962C8B-B14F-4D97-AF65-F5344CB8AC3E}">
        <p14:creationId xmlns:p14="http://schemas.microsoft.com/office/powerpoint/2010/main" val="260142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Localization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12F36D-6A0A-9343-965D-AD5F3E024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A4B4DA54-FEC4-FB4F-9E4A-168F557C5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25" y="1859170"/>
            <a:ext cx="6287001" cy="3426062"/>
          </a:xfrm>
          <a:prstGeom prst="rect">
            <a:avLst/>
          </a:prstGeom>
        </p:spPr>
      </p:pic>
      <p:pic>
        <p:nvPicPr>
          <p:cNvPr id="108" name="Picture 51">
            <a:extLst>
              <a:ext uri="{FF2B5EF4-FFF2-40B4-BE49-F238E27FC236}">
                <a16:creationId xmlns:a16="http://schemas.microsoft.com/office/drawing/2014/main" xmlns="" id="{7958C728-0C8C-564C-84BE-47C4C088A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5600" y="2121111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1" name="Picture 51">
            <a:extLst>
              <a:ext uri="{FF2B5EF4-FFF2-40B4-BE49-F238E27FC236}">
                <a16:creationId xmlns:a16="http://schemas.microsoft.com/office/drawing/2014/main" xmlns="" id="{328C5CD9-358C-1340-A943-DC9107F4A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7333" y="4039700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3" name="Picture 51">
            <a:extLst>
              <a:ext uri="{FF2B5EF4-FFF2-40B4-BE49-F238E27FC236}">
                <a16:creationId xmlns:a16="http://schemas.microsoft.com/office/drawing/2014/main" xmlns="" id="{6F3CE86A-E1CE-564A-B7F9-BDAD9688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11265" y="4674965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" name="Picture 51">
            <a:extLst>
              <a:ext uri="{FF2B5EF4-FFF2-40B4-BE49-F238E27FC236}">
                <a16:creationId xmlns:a16="http://schemas.microsoft.com/office/drawing/2014/main" xmlns="" id="{DC5A0D52-351B-DF45-94EF-079534364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0269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5" name="Picture 51">
            <a:extLst>
              <a:ext uri="{FF2B5EF4-FFF2-40B4-BE49-F238E27FC236}">
                <a16:creationId xmlns:a16="http://schemas.microsoft.com/office/drawing/2014/main" xmlns="" id="{DE0077BD-86BF-4B4D-A48B-E63965EE6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2002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6" name="Picture 51">
            <a:extLst>
              <a:ext uri="{FF2B5EF4-FFF2-40B4-BE49-F238E27FC236}">
                <a16:creationId xmlns:a16="http://schemas.microsoft.com/office/drawing/2014/main" xmlns="" id="{6FBE03AC-1D13-EB48-B8A5-48C2A757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5934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8" name="Picture 51">
            <a:extLst>
              <a:ext uri="{FF2B5EF4-FFF2-40B4-BE49-F238E27FC236}">
                <a16:creationId xmlns:a16="http://schemas.microsoft.com/office/drawing/2014/main" xmlns="" id="{F15FFAE6-39CE-114C-B4A1-DD592D298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4790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0" name="Picture 51">
            <a:extLst>
              <a:ext uri="{FF2B5EF4-FFF2-40B4-BE49-F238E27FC236}">
                <a16:creationId xmlns:a16="http://schemas.microsoft.com/office/drawing/2014/main" xmlns="" id="{8AA81675-61E8-0742-AD9F-7D2435B67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66523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1" name="Picture 51">
            <a:extLst>
              <a:ext uri="{FF2B5EF4-FFF2-40B4-BE49-F238E27FC236}">
                <a16:creationId xmlns:a16="http://schemas.microsoft.com/office/drawing/2014/main" xmlns="" id="{930082CD-064A-9344-8B48-93A1F7C4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70455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" name="Picture 51">
            <a:extLst>
              <a:ext uri="{FF2B5EF4-FFF2-40B4-BE49-F238E27FC236}">
                <a16:creationId xmlns:a16="http://schemas.microsoft.com/office/drawing/2014/main" xmlns="" id="{7FD6ADDE-E0AA-EC42-A544-6ABF3D554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3243" y="2113173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4" name="Picture 51">
            <a:extLst>
              <a:ext uri="{FF2B5EF4-FFF2-40B4-BE49-F238E27FC236}">
                <a16:creationId xmlns:a16="http://schemas.microsoft.com/office/drawing/2014/main" xmlns="" id="{780F070E-9653-7749-88E8-A18F4E07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4976" y="4031762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5" name="Picture 51">
            <a:extLst>
              <a:ext uri="{FF2B5EF4-FFF2-40B4-BE49-F238E27FC236}">
                <a16:creationId xmlns:a16="http://schemas.microsoft.com/office/drawing/2014/main" xmlns="" id="{B39AF6DA-940F-AB43-8A06-3FDF68CDE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98908" y="4667027"/>
            <a:ext cx="342900" cy="296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2" name="Group 111">
            <a:extLst>
              <a:ext uri="{FF2B5EF4-FFF2-40B4-BE49-F238E27FC236}">
                <a16:creationId xmlns:a16="http://schemas.microsoft.com/office/drawing/2014/main" xmlns="" id="{FDC12A8E-5898-D149-81E3-7B4BCD0FC8C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xmlns="" id="{2AF9E841-8152-5B42-8248-EFE8779E8D0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xmlns="" id="{861F9355-E4C6-5942-BBC7-3F2D24A74FED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xmlns="" id="{D72CFAA6-928C-2A46-B4BF-9792346A9DB3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xmlns="" id="{20C87256-3CF5-E64D-996F-8B198C9BF118}"/>
              </a:ext>
            </a:extLst>
          </p:cNvPr>
          <p:cNvSpPr txBox="1"/>
          <p:nvPr/>
        </p:nvSpPr>
        <p:spPr>
          <a:xfrm>
            <a:off x="2286000" y="2052935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31FE949D-FD60-BC4D-8581-96B98F885244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0"/>
            <a:chOff x="2374341" y="1576160"/>
            <a:chExt cx="328840" cy="32884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xmlns="" id="{BFAB4D20-1B78-F946-A95E-75F08EE283CA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xmlns="" id="{DBC70F75-1803-AC4F-9000-94C3B4EF4F70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53EC18C3-F7FB-6344-B782-C7AEAB8C0D92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2D6ACE4B-B5A8-6A4F-8853-A5532A310E80}"/>
              </a:ext>
            </a:extLst>
          </p:cNvPr>
          <p:cNvSpPr txBox="1"/>
          <p:nvPr/>
        </p:nvSpPr>
        <p:spPr>
          <a:xfrm>
            <a:off x="2279751" y="3229467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xmlns="" id="{3BD42A35-9DB4-134A-8F13-E93AF1AA3613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D1C7F2DE-F95C-F14B-9DC6-671C507C6FAD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xmlns="" id="{802F8148-D920-584F-A14C-8B3F662463DE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xmlns="" id="{4BD6A628-42DD-D141-A849-641B0F2A1FB1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4393BE95-E467-2E4B-8913-F5290983FE23}"/>
              </a:ext>
            </a:extLst>
          </p:cNvPr>
          <p:cNvSpPr txBox="1"/>
          <p:nvPr/>
        </p:nvSpPr>
        <p:spPr>
          <a:xfrm>
            <a:off x="2297103" y="4405554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WEST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AF438CC5-1001-5A4F-A2A3-62958F6AEE26}"/>
              </a:ext>
            </a:extLst>
          </p:cNvPr>
          <p:cNvSpPr/>
          <p:nvPr/>
        </p:nvSpPr>
        <p:spPr>
          <a:xfrm rot="10800000">
            <a:off x="2438398" y="5037117"/>
            <a:ext cx="328840" cy="328840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7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estimation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8448842" cy="4729164"/>
          </a:xfrm>
        </p:spPr>
        <p:txBody>
          <a:bodyPr/>
          <a:lstStyle/>
          <a:p>
            <a:r>
              <a:rPr lang="en-US" dirty="0"/>
              <a:t>Is the eager method enough for accurate state estimation?</a:t>
            </a:r>
          </a:p>
          <a:p>
            <a:pPr lvl="1"/>
            <a:r>
              <a:rPr lang="en-US" dirty="0"/>
              <a:t>No! There can be cases where neither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nor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is entailed, and neither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nor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 is entailed, but some constraint, e.g., </a:t>
            </a:r>
            <a:r>
              <a:rPr lang="en-US" dirty="0" err="1">
                <a:solidFill>
                  <a:srgbClr val="CC00CC"/>
                </a:solidFill>
              </a:rPr>
              <a:t>X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v 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Y</a:t>
            </a:r>
            <a:r>
              <a:rPr lang="en-US" baseline="-25000" dirty="0" err="1">
                <a:solidFill>
                  <a:srgbClr val="CC00CC"/>
                </a:solidFill>
              </a:rPr>
              <a:t>t</a:t>
            </a:r>
            <a:r>
              <a:rPr lang="en-US" dirty="0"/>
              <a:t>, </a:t>
            </a:r>
            <a:r>
              <a:rPr lang="en-US" b="1" i="1" dirty="0">
                <a:solidFill>
                  <a:srgbClr val="0000FF"/>
                </a:solidFill>
              </a:rPr>
              <a:t>is</a:t>
            </a:r>
            <a:r>
              <a:rPr lang="en-US" dirty="0"/>
              <a:t> entailed</a:t>
            </a:r>
          </a:p>
          <a:p>
            <a:r>
              <a:rPr lang="en-US" dirty="0"/>
              <a:t>Exact state estimation is intractable in general</a:t>
            </a:r>
          </a:p>
        </p:txBody>
      </p:sp>
      <p:pic>
        <p:nvPicPr>
          <p:cNvPr id="4" name="Picture 3" descr="wiggly-belief-sta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216" y="3212432"/>
            <a:ext cx="3111500" cy="242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2231" y="5638132"/>
            <a:ext cx="1219868" cy="121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7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Mapping from a known relative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97002"/>
            <a:ext cx="11963400" cy="4729164"/>
          </a:xfrm>
        </p:spPr>
        <p:txBody>
          <a:bodyPr/>
          <a:lstStyle/>
          <a:p>
            <a:r>
              <a:rPr lang="en-US" sz="2800" dirty="0"/>
              <a:t>Without loss of generality, call the initial location 0,0</a:t>
            </a:r>
          </a:p>
          <a:p>
            <a:r>
              <a:rPr lang="en-US" sz="2800" dirty="0"/>
              <a:t>The percept tells Pacman which actions work, so he always knows where he is</a:t>
            </a:r>
          </a:p>
          <a:p>
            <a:pPr lvl="1"/>
            <a:r>
              <a:rPr lang="en-US" sz="2400" dirty="0"/>
              <a:t>“Dead reckoning”</a:t>
            </a:r>
          </a:p>
          <a:p>
            <a:r>
              <a:rPr lang="en-US" sz="2800" dirty="0"/>
              <a:t>Initialize the KB with </a:t>
            </a:r>
            <a:r>
              <a:rPr lang="en-US" sz="2800" b="1" dirty="0" err="1">
                <a:solidFill>
                  <a:srgbClr val="FF0000"/>
                </a:solidFill>
              </a:rPr>
              <a:t>PacPhysics</a:t>
            </a:r>
            <a:r>
              <a:rPr lang="en-US" sz="2800" dirty="0"/>
              <a:t> for </a:t>
            </a:r>
            <a:r>
              <a:rPr lang="en-US" sz="2800" i="1" dirty="0">
                <a:solidFill>
                  <a:srgbClr val="CC00CC"/>
                </a:solidFill>
              </a:rPr>
              <a:t>T</a:t>
            </a:r>
            <a:r>
              <a:rPr lang="en-US" sz="2800" dirty="0"/>
              <a:t> time steps, starting at 0,0</a:t>
            </a:r>
          </a:p>
          <a:p>
            <a:r>
              <a:rPr lang="en-US" sz="2800" dirty="0"/>
              <a:t>Run the Pacman agent for </a:t>
            </a:r>
            <a:r>
              <a:rPr lang="en-US" sz="2800" i="1" dirty="0">
                <a:solidFill>
                  <a:srgbClr val="CC00CC"/>
                </a:solidFill>
              </a:rPr>
              <a:t>T</a:t>
            </a:r>
            <a:r>
              <a:rPr lang="en-US" sz="2800" dirty="0"/>
              <a:t> time steps</a:t>
            </a:r>
          </a:p>
          <a:p>
            <a:pPr lvl="1"/>
            <a:r>
              <a:rPr lang="en-US" sz="2400" dirty="0"/>
              <a:t>At each time step</a:t>
            </a:r>
          </a:p>
          <a:p>
            <a:pPr lvl="2"/>
            <a:r>
              <a:rPr lang="en-US" sz="2000" dirty="0"/>
              <a:t>Update the KB with previous action and new percept facts</a:t>
            </a:r>
          </a:p>
          <a:p>
            <a:pPr lvl="2"/>
            <a:r>
              <a:rPr lang="en-US" sz="2000" dirty="0"/>
              <a:t>For each wall variable </a:t>
            </a:r>
            <a:r>
              <a:rPr lang="en-US" sz="2000" dirty="0" err="1">
                <a:solidFill>
                  <a:srgbClr val="CC00CC"/>
                </a:solidFill>
              </a:rPr>
              <a:t>Wall_x,y</a:t>
            </a:r>
            <a:endParaRPr lang="en-US" sz="2000" baseline="-25000" dirty="0">
              <a:solidFill>
                <a:srgbClr val="00B050"/>
              </a:solidFill>
            </a:endParaRPr>
          </a:p>
          <a:p>
            <a:pPr lvl="3"/>
            <a:r>
              <a:rPr lang="en-US" sz="1800" dirty="0"/>
              <a:t>If </a:t>
            </a:r>
            <a:r>
              <a:rPr lang="en-US" sz="1800" dirty="0" err="1">
                <a:solidFill>
                  <a:srgbClr val="CC00CC"/>
                </a:solidFill>
              </a:rPr>
              <a:t>Wall_x,y</a:t>
            </a:r>
            <a:r>
              <a:rPr lang="en-US" sz="1800" dirty="0"/>
              <a:t> is entailed, add to KB</a:t>
            </a:r>
          </a:p>
          <a:p>
            <a:pPr lvl="3"/>
            <a:r>
              <a:rPr lang="en-US" sz="1800" dirty="0"/>
              <a:t>If </a:t>
            </a:r>
            <a:r>
              <a:rPr lang="en-US" sz="1800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sz="1800" dirty="0" err="1">
                <a:solidFill>
                  <a:srgbClr val="CC00CC"/>
                </a:solidFill>
              </a:rPr>
              <a:t>Wall_x,y</a:t>
            </a:r>
            <a:r>
              <a:rPr lang="en-US" sz="1800" dirty="0"/>
              <a:t> is entailed, add to KB</a:t>
            </a:r>
          </a:p>
          <a:p>
            <a:pPr lvl="2"/>
            <a:r>
              <a:rPr lang="en-US" sz="2000" dirty="0"/>
              <a:t>Choose an action</a:t>
            </a:r>
          </a:p>
          <a:p>
            <a:r>
              <a:rPr lang="en-US" sz="2800" dirty="0"/>
              <a:t>The wall variables constitute the map</a:t>
            </a:r>
          </a:p>
        </p:txBody>
      </p:sp>
    </p:spTree>
    <p:extLst>
      <p:ext uri="{BB962C8B-B14F-4D97-AF65-F5344CB8AC3E}">
        <p14:creationId xmlns:p14="http://schemas.microsoft.com/office/powerpoint/2010/main" val="89081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1">
            <a:extLst>
              <a:ext uri="{FF2B5EF4-FFF2-40B4-BE49-F238E27FC236}">
                <a16:creationId xmlns:a16="http://schemas.microsoft.com/office/drawing/2014/main" xmlns="" id="{B9ED967A-9CC2-4F4C-B0A7-92FAEAD626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 flipH="1">
            <a:off x="7143394" y="2821821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11">
            <a:extLst>
              <a:ext uri="{FF2B5EF4-FFF2-40B4-BE49-F238E27FC236}">
                <a16:creationId xmlns:a16="http://schemas.microsoft.com/office/drawing/2014/main" xmlns="" id="{8252284D-32EE-D045-83AE-208A5010A5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 flipV="1">
            <a:off x="6702259" y="3240755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xmlns="" id="{10151952-CCCC-DF40-9A0A-08983076D7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l="20296" t="20296" r="58497" b="58497"/>
          <a:stretch/>
        </p:blipFill>
        <p:spPr bwMode="auto">
          <a:xfrm>
            <a:off x="6710220" y="2807279"/>
            <a:ext cx="506577" cy="5137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29B555-E7F0-4D4F-A763-BAB6E34E2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demo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6E8D36E6-D97A-9249-99B1-9D8B1EA9A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397002"/>
            <a:ext cx="3151809" cy="4729164"/>
          </a:xfrm>
        </p:spPr>
        <p:txBody>
          <a:bodyPr/>
          <a:lstStyle/>
          <a:p>
            <a:r>
              <a:rPr lang="en-US" dirty="0"/>
              <a:t>Percept 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r>
              <a:rPr lang="en-US" dirty="0"/>
              <a:t>Action</a:t>
            </a:r>
          </a:p>
          <a:p>
            <a:r>
              <a:rPr lang="en-US" dirty="0"/>
              <a:t>Percept</a:t>
            </a:r>
          </a:p>
          <a:p>
            <a:endParaRPr lang="en-US" dirty="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xmlns="" id="{C299FDF6-E8C9-C747-B58F-5182F36F5C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V="1">
            <a:off x="6298890" y="2765226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11">
            <a:extLst>
              <a:ext uri="{FF2B5EF4-FFF2-40B4-BE49-F238E27FC236}">
                <a16:creationId xmlns:a16="http://schemas.microsoft.com/office/drawing/2014/main" xmlns="" id="{06FF8068-CFF0-EA4D-8DA6-E418FE213C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V="1">
            <a:off x="6298890" y="3263142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xmlns="" id="{903967DF-A136-9649-BFB1-32662D7159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H="1" flipV="1">
            <a:off x="7620000" y="2771400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11">
            <a:extLst>
              <a:ext uri="{FF2B5EF4-FFF2-40B4-BE49-F238E27FC236}">
                <a16:creationId xmlns:a16="http://schemas.microsoft.com/office/drawing/2014/main" xmlns="" id="{F290DB40-9E95-3542-A227-4DDFDC53EE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flipH="1" flipV="1">
            <a:off x="7620000" y="326931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11">
            <a:extLst>
              <a:ext uri="{FF2B5EF4-FFF2-40B4-BE49-F238E27FC236}">
                <a16:creationId xmlns:a16="http://schemas.microsoft.com/office/drawing/2014/main" xmlns="" id="{2BB3699A-D55A-A140-81D7-5451CBAAF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5400000" flipV="1">
            <a:off x="6751935" y="237143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11">
            <a:extLst>
              <a:ext uri="{FF2B5EF4-FFF2-40B4-BE49-F238E27FC236}">
                <a16:creationId xmlns:a16="http://schemas.microsoft.com/office/drawing/2014/main" xmlns="" id="{B4824A46-BB12-4C42-B3F9-BA453ED9C6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5400000" flipV="1">
            <a:off x="7254982" y="2371438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11">
            <a:extLst>
              <a:ext uri="{FF2B5EF4-FFF2-40B4-BE49-F238E27FC236}">
                <a16:creationId xmlns:a16="http://schemas.microsoft.com/office/drawing/2014/main" xmlns="" id="{BCCA605A-4026-1D49-A47F-577E6CCEE8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16200000">
            <a:off x="6738082" y="3718499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11">
            <a:extLst>
              <a:ext uri="{FF2B5EF4-FFF2-40B4-BE49-F238E27FC236}">
                <a16:creationId xmlns:a16="http://schemas.microsoft.com/office/drawing/2014/main" xmlns="" id="{3D637A74-4BFD-1C42-8E5A-EF8AA9BDB3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/>
          <a:srcRect t="18623" r="78954" b="58497"/>
          <a:stretch/>
        </p:blipFill>
        <p:spPr bwMode="auto">
          <a:xfrm rot="16200000">
            <a:off x="7231961" y="3720136"/>
            <a:ext cx="457200" cy="50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" name="Picture 51">
            <a:extLst>
              <a:ext uri="{FF2B5EF4-FFF2-40B4-BE49-F238E27FC236}">
                <a16:creationId xmlns:a16="http://schemas.microsoft.com/office/drawing/2014/main" xmlns="" id="{5CD5A437-D58B-9F48-A14F-FE9457F4A4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6736874" y="2802620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51">
            <a:extLst>
              <a:ext uri="{FF2B5EF4-FFF2-40B4-BE49-F238E27FC236}">
                <a16:creationId xmlns:a16="http://schemas.microsoft.com/office/drawing/2014/main" xmlns="" id="{118DA927-0F70-2A49-893F-8BF17A6F8C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6728489" y="3273036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1">
            <a:extLst>
              <a:ext uri="{FF2B5EF4-FFF2-40B4-BE49-F238E27FC236}">
                <a16:creationId xmlns:a16="http://schemas.microsoft.com/office/drawing/2014/main" xmlns="" id="{38B33A60-04AD-5E4E-BA13-1D804C36C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7184415" y="2808511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51">
            <a:extLst>
              <a:ext uri="{FF2B5EF4-FFF2-40B4-BE49-F238E27FC236}">
                <a16:creationId xmlns:a16="http://schemas.microsoft.com/office/drawing/2014/main" xmlns="" id="{66BAD8D0-759A-8848-85D6-7356B71832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9330"/>
          <a:stretch/>
        </p:blipFill>
        <p:spPr bwMode="auto">
          <a:xfrm>
            <a:off x="7196138" y="3274264"/>
            <a:ext cx="490239" cy="468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3ABCE240-6F02-EF47-AC30-84D2074B38D5}"/>
              </a:ext>
            </a:extLst>
          </p:cNvPr>
          <p:cNvGrpSpPr/>
          <p:nvPr/>
        </p:nvGrpSpPr>
        <p:grpSpPr>
          <a:xfrm rot="10800000">
            <a:off x="2438400" y="1549946"/>
            <a:ext cx="328840" cy="328840"/>
            <a:chOff x="2374341" y="1576160"/>
            <a:chExt cx="328840" cy="32884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665E22E1-43F8-AB42-915C-AA4BBCC7F05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xmlns="" id="{F32ADA91-EACA-1E4C-9EED-37241E12502C}"/>
                </a:ext>
              </a:extLst>
            </p:cNvPr>
            <p:cNvCxnSpPr/>
            <p:nvPr/>
          </p:nvCxnSpPr>
          <p:spPr>
            <a:xfrm>
              <a:off x="2374341" y="157616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xmlns="" id="{8BDFB048-863B-C648-A429-48F680D83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534419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12353BE-5B7E-AA46-8C41-8A9B63F51408}"/>
              </a:ext>
            </a:extLst>
          </p:cNvPr>
          <p:cNvSpPr txBox="1"/>
          <p:nvPr/>
        </p:nvSpPr>
        <p:spPr>
          <a:xfrm>
            <a:off x="2286000" y="2052935"/>
            <a:ext cx="127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NORTH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6995DB89-55F6-BF45-ABCA-FDD10C3FCFED}"/>
              </a:ext>
            </a:extLst>
          </p:cNvPr>
          <p:cNvGrpSpPr/>
          <p:nvPr/>
        </p:nvGrpSpPr>
        <p:grpSpPr>
          <a:xfrm rot="10800000">
            <a:off x="2438400" y="2689297"/>
            <a:ext cx="328840" cy="328841"/>
            <a:chOff x="2374341" y="1576159"/>
            <a:chExt cx="328840" cy="328841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7845BD75-6887-DA4C-AF83-2B7F3D0EF09E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FFE8AD16-43AA-F14B-BC15-562867731A5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534419" y="1740579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CE62B346-B085-F04E-BA36-D759EEFC0EE0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44846AEE-ECAE-8A47-A580-42B1742AE048}"/>
              </a:ext>
            </a:extLst>
          </p:cNvPr>
          <p:cNvSpPr txBox="1"/>
          <p:nvPr/>
        </p:nvSpPr>
        <p:spPr>
          <a:xfrm>
            <a:off x="2279751" y="3229467"/>
            <a:ext cx="9877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EAST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9430331A-8A58-6643-9DDA-CA0F2A6EAA37}"/>
              </a:ext>
            </a:extLst>
          </p:cNvPr>
          <p:cNvGrpSpPr/>
          <p:nvPr/>
        </p:nvGrpSpPr>
        <p:grpSpPr>
          <a:xfrm rot="10800000">
            <a:off x="2438399" y="3906815"/>
            <a:ext cx="328840" cy="328840"/>
            <a:chOff x="2374341" y="1576160"/>
            <a:chExt cx="328840" cy="32884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xmlns="" id="{5B7B1709-5725-4644-A663-0933AE39689C}"/>
                </a:ext>
              </a:extLst>
            </p:cNvPr>
            <p:cNvSpPr/>
            <p:nvPr/>
          </p:nvSpPr>
          <p:spPr>
            <a:xfrm>
              <a:off x="2374341" y="1576160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xmlns="" id="{F7829250-9179-FE45-9420-62652363712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209922" y="1740580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xmlns="" id="{4598BAD4-CA24-4C4E-8869-7BE4DDDE2FE9}"/>
                </a:ext>
              </a:extLst>
            </p:cNvPr>
            <p:cNvCxnSpPr/>
            <p:nvPr/>
          </p:nvCxnSpPr>
          <p:spPr>
            <a:xfrm>
              <a:off x="2374341" y="1903141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886E8DF8-EB4A-C349-AA3D-562BC0311C41}"/>
              </a:ext>
            </a:extLst>
          </p:cNvPr>
          <p:cNvSpPr txBox="1"/>
          <p:nvPr/>
        </p:nvSpPr>
        <p:spPr>
          <a:xfrm>
            <a:off x="2297103" y="4405554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CC00CC"/>
                </a:solidFill>
              </a:rPr>
              <a:t>SOUTH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F7C8C1AE-7955-A64C-BDB4-6720C5222E2E}"/>
              </a:ext>
            </a:extLst>
          </p:cNvPr>
          <p:cNvGrpSpPr/>
          <p:nvPr/>
        </p:nvGrpSpPr>
        <p:grpSpPr>
          <a:xfrm>
            <a:off x="2438398" y="5037117"/>
            <a:ext cx="328840" cy="328840"/>
            <a:chOff x="2438398" y="5037117"/>
            <a:chExt cx="328840" cy="32884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D90B858A-FFA3-6D4A-9930-FC80916EAA60}"/>
                </a:ext>
              </a:extLst>
            </p:cNvPr>
            <p:cNvSpPr/>
            <p:nvPr/>
          </p:nvSpPr>
          <p:spPr>
            <a:xfrm rot="10800000">
              <a:off x="2438398" y="5037117"/>
              <a:ext cx="328840" cy="328840"/>
            </a:xfrm>
            <a:prstGeom prst="rect">
              <a:avLst/>
            </a:prstGeom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xmlns="" id="{CFD981D9-FD3F-684A-892D-71FF9DD97F7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2602818" y="5201537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xmlns="" id="{A1E66761-0653-B54F-8B99-B1AB7E10BFBA}"/>
                </a:ext>
              </a:extLst>
            </p:cNvPr>
            <p:cNvCxnSpPr/>
            <p:nvPr/>
          </p:nvCxnSpPr>
          <p:spPr>
            <a:xfrm rot="10800000">
              <a:off x="2438398" y="5365865"/>
              <a:ext cx="328840" cy="0"/>
            </a:xfrm>
            <a:prstGeom prst="line">
              <a:avLst/>
            </a:prstGeom>
            <a:ln w="76200">
              <a:solidFill>
                <a:srgbClr val="3333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352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0" grpId="0"/>
      <p:bldP spid="4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6D7495-1224-9A49-A71C-E351005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Simultaneous localization and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D14429-AEE1-E846-BA50-BA2B30F3D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19200"/>
            <a:ext cx="11379200" cy="4729164"/>
          </a:xfrm>
        </p:spPr>
        <p:txBody>
          <a:bodyPr/>
          <a:lstStyle/>
          <a:p>
            <a:r>
              <a:rPr lang="en-US" dirty="0"/>
              <a:t>Often, dead reckoning won’t work in the real world</a:t>
            </a:r>
          </a:p>
          <a:p>
            <a:pPr lvl="1"/>
            <a:r>
              <a:rPr lang="en-US" dirty="0"/>
              <a:t>E.g., sensors just count the </a:t>
            </a:r>
            <a:r>
              <a:rPr lang="en-US" b="1" i="1" dirty="0"/>
              <a:t>number</a:t>
            </a:r>
            <a:r>
              <a:rPr lang="en-US" dirty="0"/>
              <a:t> of adjacent walls (0,1,2,3 = 2 bits)</a:t>
            </a:r>
          </a:p>
          <a:p>
            <a:r>
              <a:rPr lang="en-US" dirty="0"/>
              <a:t>Pacman doesn’t know which actions work, so he’s “lost”</a:t>
            </a:r>
          </a:p>
          <a:p>
            <a:pPr lvl="1"/>
            <a:r>
              <a:rPr lang="en-US" dirty="0"/>
              <a:t>So if he doesn’t know where he is, how does he build a map???</a:t>
            </a:r>
          </a:p>
          <a:p>
            <a:r>
              <a:rPr lang="en-US" dirty="0"/>
              <a:t>Initialize the KB with </a:t>
            </a:r>
            <a:r>
              <a:rPr lang="en-US" b="1" dirty="0" err="1">
                <a:solidFill>
                  <a:srgbClr val="FF0000"/>
                </a:solidFill>
              </a:rPr>
              <a:t>PacPhysics</a:t>
            </a:r>
            <a:r>
              <a:rPr lang="en-US" dirty="0"/>
              <a:t>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steps, starting at 0,0</a:t>
            </a:r>
          </a:p>
          <a:p>
            <a:r>
              <a:rPr lang="en-US" dirty="0"/>
              <a:t>Run the Pacman agent 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time steps</a:t>
            </a:r>
          </a:p>
          <a:p>
            <a:pPr lvl="1"/>
            <a:r>
              <a:rPr lang="en-US" dirty="0"/>
              <a:t>At each time step</a:t>
            </a:r>
          </a:p>
          <a:p>
            <a:pPr lvl="2"/>
            <a:r>
              <a:rPr lang="en-US" dirty="0"/>
              <a:t>Update the KB with previous action and new percept facts</a:t>
            </a:r>
          </a:p>
          <a:p>
            <a:pPr lvl="2"/>
            <a:r>
              <a:rPr lang="en-US" dirty="0"/>
              <a:t>For each </a:t>
            </a:r>
            <a:r>
              <a:rPr lang="en-US" dirty="0" err="1">
                <a:solidFill>
                  <a:srgbClr val="CC00CC"/>
                </a:solidFill>
              </a:rPr>
              <a:t>x,y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dirty="0"/>
              <a:t>add either </a:t>
            </a:r>
            <a:r>
              <a:rPr lang="en-US" dirty="0" err="1">
                <a:solidFill>
                  <a:srgbClr val="CC00CC"/>
                </a:solidFill>
              </a:rPr>
              <a:t>Wall_x,y</a:t>
            </a:r>
            <a:r>
              <a:rPr lang="en-US" dirty="0"/>
              <a:t> 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Wall_x,y</a:t>
            </a:r>
            <a:r>
              <a:rPr lang="en-US" dirty="0"/>
              <a:t> to KB, if entailed</a:t>
            </a:r>
          </a:p>
          <a:p>
            <a:pPr lvl="2"/>
            <a:r>
              <a:rPr lang="en-US" dirty="0"/>
              <a:t>For each </a:t>
            </a:r>
            <a:r>
              <a:rPr lang="en-US" dirty="0" err="1">
                <a:solidFill>
                  <a:srgbClr val="CC00CC"/>
                </a:solidFill>
              </a:rPr>
              <a:t>x,y</a:t>
            </a:r>
            <a:r>
              <a:rPr lang="en-US" dirty="0">
                <a:solidFill>
                  <a:srgbClr val="CC00CC"/>
                </a:solidFill>
              </a:rPr>
              <a:t>, </a:t>
            </a:r>
            <a:r>
              <a:rPr lang="en-US" dirty="0"/>
              <a:t>add either 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>
                <a:solidFill>
                  <a:srgbClr val="00B050"/>
                </a:solidFill>
                <a:sym typeface="Symbol"/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</a:t>
            </a:r>
            <a:r>
              <a:rPr lang="en-US" dirty="0" err="1">
                <a:solidFill>
                  <a:srgbClr val="CC00CC"/>
                </a:solidFill>
              </a:rPr>
              <a:t>At_x,y</a:t>
            </a:r>
            <a:r>
              <a:rPr lang="en-US" dirty="0" err="1">
                <a:solidFill>
                  <a:srgbClr val="00B050"/>
                </a:solidFill>
                <a:sym typeface="Symbol"/>
              </a:rPr>
              <a:t>_t</a:t>
            </a:r>
            <a:r>
              <a:rPr lang="en-US" dirty="0"/>
              <a:t> to KB, if entailed</a:t>
            </a:r>
            <a:endParaRPr lang="en-US" baseline="-25000" dirty="0">
              <a:solidFill>
                <a:srgbClr val="CC00CC"/>
              </a:solidFill>
            </a:endParaRPr>
          </a:p>
          <a:p>
            <a:pPr lvl="2"/>
            <a:r>
              <a:rPr lang="en-US" dirty="0"/>
              <a:t>Choose an action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0153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as satisfiability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hyper-efficient SAT solver, can we use it to make plans?</a:t>
            </a:r>
          </a:p>
          <a:p>
            <a:r>
              <a:rPr lang="en-US" dirty="0"/>
              <a:t>Yes, for fully observable, deterministic case: </a:t>
            </a:r>
          </a:p>
          <a:p>
            <a:pPr lvl="1"/>
            <a:r>
              <a:rPr lang="en-US" dirty="0"/>
              <a:t>planning problem is solvable </a:t>
            </a:r>
            <a:r>
              <a:rPr lang="en-US" dirty="0" err="1"/>
              <a:t>iff</a:t>
            </a:r>
            <a:r>
              <a:rPr lang="en-US" dirty="0"/>
              <a:t> there is some satisfying assignment </a:t>
            </a:r>
          </a:p>
          <a:p>
            <a:pPr lvl="1"/>
            <a:r>
              <a:rPr lang="en-US" dirty="0"/>
              <a:t>solution obtained from truth values of action variables</a:t>
            </a:r>
          </a:p>
          <a:p>
            <a:r>
              <a:rPr lang="en-US" dirty="0"/>
              <a:t>For </a:t>
            </a:r>
            <a:r>
              <a:rPr lang="en-US" i="1" dirty="0">
                <a:solidFill>
                  <a:srgbClr val="CC00CC"/>
                </a:solidFill>
              </a:rPr>
              <a:t>T</a:t>
            </a:r>
            <a:r>
              <a:rPr lang="en-US" dirty="0"/>
              <a:t> </a:t>
            </a:r>
            <a:r>
              <a:rPr lang="en-US" dirty="0">
                <a:solidFill>
                  <a:srgbClr val="CC00CC"/>
                </a:solidFill>
              </a:rPr>
              <a:t>= 1 to </a:t>
            </a:r>
            <a:r>
              <a:rPr lang="en-US" b="1" dirty="0">
                <a:solidFill>
                  <a:srgbClr val="CC00CC"/>
                </a:solidFill>
                <a:sym typeface="Symbol" pitchFamily="2" charset="2"/>
              </a:rPr>
              <a:t></a:t>
            </a:r>
            <a:r>
              <a:rPr lang="en-US" dirty="0"/>
              <a:t>, set up the KB as follows and run SAT solver:</a:t>
            </a:r>
          </a:p>
          <a:p>
            <a:pPr lvl="1"/>
            <a:r>
              <a:rPr lang="en-US" dirty="0"/>
              <a:t>Initial state, domain constraints</a:t>
            </a:r>
          </a:p>
          <a:p>
            <a:pPr lvl="1"/>
            <a:r>
              <a:rPr lang="en-US" dirty="0"/>
              <a:t>Transition model sentences up to time T</a:t>
            </a:r>
          </a:p>
          <a:p>
            <a:pPr lvl="1"/>
            <a:r>
              <a:rPr lang="en-US" dirty="0"/>
              <a:t>Goal is true at time T</a:t>
            </a:r>
          </a:p>
          <a:p>
            <a:r>
              <a:rPr lang="en-US" dirty="0"/>
              <a:t>Read off action variables from solution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9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SAT solvers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5311586"/>
          </a:xfrm>
        </p:spPr>
        <p:txBody>
          <a:bodyPr/>
          <a:lstStyle/>
          <a:p>
            <a:r>
              <a:rPr lang="en-US" dirty="0"/>
              <a:t>DPLL (</a:t>
            </a:r>
            <a:r>
              <a:rPr lang="en-US" sz="2800" dirty="0"/>
              <a:t>Davis-Putnam-</a:t>
            </a:r>
            <a:r>
              <a:rPr lang="en-US" sz="2800" dirty="0" err="1"/>
              <a:t>Logemann</a:t>
            </a:r>
            <a:r>
              <a:rPr lang="en-US" sz="2800" dirty="0"/>
              <a:t>-Loveland</a:t>
            </a:r>
            <a:r>
              <a:rPr lang="en-US" dirty="0"/>
              <a:t>) is the core of modern solvers</a:t>
            </a:r>
          </a:p>
          <a:p>
            <a:r>
              <a:rPr lang="en-US" dirty="0"/>
              <a:t>Recursive depth-first search over models with some extras: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Early termination</a:t>
            </a:r>
            <a:r>
              <a:rPr lang="en-US" dirty="0"/>
              <a:t>: stop if </a:t>
            </a:r>
          </a:p>
          <a:p>
            <a:pPr lvl="2"/>
            <a:r>
              <a:rPr lang="en-US" dirty="0"/>
              <a:t>all clauses are satisfied; e.g.,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is satisfied by {</a:t>
            </a:r>
            <a:r>
              <a:rPr lang="en-US" dirty="0">
                <a:solidFill>
                  <a:srgbClr val="CC00CC"/>
                </a:solidFill>
                <a:sym typeface="Symbol"/>
              </a:rPr>
              <a:t>A</a:t>
            </a:r>
            <a:r>
              <a:rPr lang="en-US" dirty="0">
                <a:sym typeface="Symbol"/>
              </a:rPr>
              <a:t>=</a:t>
            </a:r>
            <a:r>
              <a:rPr lang="en-US" dirty="0">
                <a:solidFill>
                  <a:srgbClr val="0000FF"/>
                </a:solidFill>
                <a:sym typeface="Symbol"/>
              </a:rPr>
              <a:t>true</a:t>
            </a:r>
            <a:r>
              <a:rPr lang="en-US" dirty="0">
                <a:sym typeface="Symbol"/>
              </a:rPr>
              <a:t>}</a:t>
            </a:r>
          </a:p>
          <a:p>
            <a:pPr lvl="2"/>
            <a:r>
              <a:rPr lang="en-US" dirty="0">
                <a:sym typeface="Symbol"/>
              </a:rPr>
              <a:t>any clause is falsified; e.g.,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is falsified by {</a:t>
            </a:r>
            <a:r>
              <a:rPr lang="en-US" dirty="0">
                <a:solidFill>
                  <a:srgbClr val="CC00CC"/>
                </a:solidFill>
                <a:sym typeface="Symbol"/>
              </a:rPr>
              <a:t>A</a:t>
            </a:r>
            <a:r>
              <a:rPr lang="en-US" dirty="0">
                <a:sym typeface="Symbol"/>
              </a:rPr>
              <a:t>=</a:t>
            </a:r>
            <a:r>
              <a:rPr lang="en-US" dirty="0" err="1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 err="1">
                <a:sym typeface="Symbol"/>
              </a:rPr>
              <a:t>,</a:t>
            </a:r>
            <a:r>
              <a:rPr lang="en-US" dirty="0" err="1">
                <a:solidFill>
                  <a:srgbClr val="CC00CC"/>
                </a:solidFill>
                <a:sym typeface="Symbol"/>
              </a:rPr>
              <a:t>B</a:t>
            </a:r>
            <a:r>
              <a:rPr lang="en-US" dirty="0">
                <a:sym typeface="Symbol"/>
              </a:rPr>
              <a:t>=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>
                <a:sym typeface="Symbol"/>
              </a:rPr>
              <a:t>}</a:t>
            </a:r>
            <a:endParaRPr lang="en-US" dirty="0"/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Pure literals</a:t>
            </a:r>
            <a:r>
              <a:rPr lang="en-US" dirty="0"/>
              <a:t>: if all occurrences of a symbol in as-yet-unsatisfied clauses have the same sign, then give the symbol that value</a:t>
            </a:r>
          </a:p>
          <a:p>
            <a:pPr lvl="2"/>
            <a:r>
              <a:rPr lang="en-US" dirty="0"/>
              <a:t>E.g.,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 is pure and positive in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</a:t>
            </a:r>
            <a:r>
              <a:rPr lang="en-US" dirty="0">
                <a:solidFill>
                  <a:srgbClr val="CC00CC"/>
                </a:solidFill>
              </a:rPr>
              <a:t> (C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B) </a:t>
            </a:r>
            <a:r>
              <a:rPr lang="en-US" dirty="0">
                <a:sym typeface="Symbol"/>
              </a:rPr>
              <a:t>so set it to </a:t>
            </a:r>
            <a:r>
              <a:rPr lang="en-US" dirty="0">
                <a:solidFill>
                  <a:srgbClr val="0000FF"/>
                </a:solidFill>
                <a:sym typeface="Symbol"/>
              </a:rPr>
              <a:t>true</a:t>
            </a:r>
          </a:p>
          <a:p>
            <a:pPr lvl="1"/>
            <a:r>
              <a:rPr lang="en-US" b="1" i="1" dirty="0">
                <a:solidFill>
                  <a:srgbClr val="FF0000"/>
                </a:solidFill>
              </a:rPr>
              <a:t>Unit clauses</a:t>
            </a:r>
            <a:r>
              <a:rPr lang="en-US" dirty="0"/>
              <a:t>: if a clause is left with a single literal, set symbol to satisfy clause</a:t>
            </a:r>
          </a:p>
          <a:p>
            <a:pPr lvl="2"/>
            <a:r>
              <a:rPr lang="en-US" dirty="0"/>
              <a:t>E.g., if </a:t>
            </a:r>
            <a:r>
              <a:rPr lang="en-US" dirty="0">
                <a:solidFill>
                  <a:srgbClr val="CC00CC"/>
                </a:solidFill>
              </a:rPr>
              <a:t>A</a:t>
            </a:r>
            <a:r>
              <a:rPr lang="en-US" dirty="0"/>
              <a:t>=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/>
              <a:t>, </a:t>
            </a:r>
            <a:r>
              <a:rPr lang="en-US" dirty="0">
                <a:solidFill>
                  <a:srgbClr val="CC00CC"/>
                </a:solidFill>
              </a:rPr>
              <a:t>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B) </a:t>
            </a:r>
            <a:r>
              <a:rPr lang="en-US" dirty="0">
                <a:solidFill>
                  <a:srgbClr val="CC00CC"/>
                </a:solidFill>
              </a:rPr>
              <a:t> (A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 </a:t>
            </a:r>
            <a:r>
              <a:rPr lang="en-US" dirty="0">
                <a:sym typeface="Symbol"/>
              </a:rPr>
              <a:t>becomes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</a:t>
            </a:r>
            <a:r>
              <a:rPr lang="en-US" dirty="0">
                <a:solidFill>
                  <a:srgbClr val="0000FF"/>
                </a:solidFill>
                <a:sym typeface="Symbol"/>
              </a:rPr>
              <a:t>false</a:t>
            </a:r>
            <a:r>
              <a:rPr lang="en-US" dirty="0">
                <a:solidFill>
                  <a:srgbClr val="CC00CC"/>
                </a:solidFill>
                <a:sym typeface="Symbol"/>
              </a:rPr>
              <a:t>  B) </a:t>
            </a:r>
            <a:r>
              <a:rPr lang="en-US" dirty="0">
                <a:solidFill>
                  <a:srgbClr val="CC00CC"/>
                </a:solidFill>
              </a:rPr>
              <a:t> (</a:t>
            </a:r>
            <a:r>
              <a:rPr lang="en-US" dirty="0">
                <a:solidFill>
                  <a:srgbClr val="0000FF"/>
                </a:solidFill>
              </a:rPr>
              <a:t>false</a:t>
            </a:r>
            <a:r>
              <a:rPr lang="en-US" dirty="0">
                <a:solidFill>
                  <a:srgbClr val="CC00CC"/>
                </a:solidFill>
              </a:rPr>
              <a:t>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 C)</a:t>
            </a:r>
            <a:r>
              <a:rPr lang="en-US" dirty="0">
                <a:sym typeface="Symbol"/>
              </a:rPr>
              <a:t>, i.e.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(B) </a:t>
            </a:r>
            <a:r>
              <a:rPr lang="en-US" dirty="0">
                <a:solidFill>
                  <a:srgbClr val="CC00CC"/>
                </a:solidFill>
              </a:rPr>
              <a:t> (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C)</a:t>
            </a:r>
          </a:p>
          <a:p>
            <a:pPr lvl="2"/>
            <a:r>
              <a:rPr lang="en-US" dirty="0">
                <a:sym typeface="Symbol"/>
              </a:rPr>
              <a:t>Satisfying the unit clauses often leads to further propagation, new unit clauses,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71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cman_P2_ghosts6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8211" y="0"/>
            <a:ext cx="5797884" cy="624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cman_P2_ghosts8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500" y="-12024"/>
            <a:ext cx="7493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90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cman_P2_ghosts9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676"/>
            <a:ext cx="59436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6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One possible agent architecture: knowledge + inference</a:t>
            </a:r>
          </a:p>
          <a:p>
            <a:r>
              <a:rPr lang="en-US" dirty="0"/>
              <a:t>Logics provide a formal way to encode knowledge</a:t>
            </a:r>
          </a:p>
          <a:p>
            <a:pPr lvl="1"/>
            <a:r>
              <a:rPr lang="en-US" dirty="0"/>
              <a:t>A logic is defined by: syntax, set of possible worlds, truth condition</a:t>
            </a:r>
          </a:p>
          <a:p>
            <a:r>
              <a:rPr lang="en-US" dirty="0"/>
              <a:t>Logical inference computes entailment relations among sentences</a:t>
            </a:r>
          </a:p>
          <a:p>
            <a:r>
              <a:rPr lang="en-US" dirty="0"/>
              <a:t>SAT solvers based on DPLL provide incredibly efficient inference</a:t>
            </a:r>
          </a:p>
          <a:p>
            <a:r>
              <a:rPr lang="en-US" dirty="0"/>
              <a:t>Logical agents can do localization, mapping, SLAM, planning (and many other things) just using one generic inference algorithm on one knowledge base </a:t>
            </a:r>
          </a:p>
        </p:txBody>
      </p:sp>
    </p:spTree>
    <p:extLst>
      <p:ext uri="{BB962C8B-B14F-4D97-AF65-F5344CB8AC3E}">
        <p14:creationId xmlns:p14="http://schemas.microsoft.com/office/powerpoint/2010/main" val="4284188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DPLL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7002"/>
            <a:ext cx="12192000" cy="4729164"/>
          </a:xfrm>
        </p:spPr>
        <p:txBody>
          <a:bodyPr>
            <a:normAutofit fontScale="925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CC00CC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clauses,symbols,model</a:t>
            </a:r>
            <a:r>
              <a:rPr lang="en-US" dirty="0"/>
              <a:t>) </a:t>
            </a:r>
            <a:r>
              <a:rPr lang="en-US" b="1" dirty="0">
                <a:solidFill>
                  <a:srgbClr val="CC00CC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true or false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every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true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/>
              <a:t>true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some </a:t>
            </a:r>
            <a:r>
              <a:rPr lang="en-US" dirty="0">
                <a:solidFill>
                  <a:srgbClr val="0000FF"/>
                </a:solidFill>
              </a:rPr>
              <a:t>clause</a:t>
            </a:r>
            <a:r>
              <a:rPr lang="en-US" dirty="0"/>
              <a:t> in </a:t>
            </a:r>
            <a:r>
              <a:rPr lang="en-US" dirty="0">
                <a:solidFill>
                  <a:srgbClr val="0000FF"/>
                </a:solidFill>
              </a:rPr>
              <a:t>clauses</a:t>
            </a:r>
            <a:r>
              <a:rPr lang="en-US" dirty="0"/>
              <a:t> is false in </a:t>
            </a:r>
            <a:r>
              <a:rPr lang="en-US" dirty="0">
                <a:solidFill>
                  <a:srgbClr val="0000FF"/>
                </a:solidFill>
              </a:rPr>
              <a:t>model</a:t>
            </a:r>
            <a:r>
              <a:rPr lang="en-US" dirty="0"/>
              <a:t>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/>
              <a:t>false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>
                <a:solidFill>
                  <a:srgbClr val="0000FF"/>
                </a:solidFill>
              </a:rPr>
              <a:t>P,value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FIND-PURE-SYMBOL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symbols,clauses,model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</a:t>
            </a:r>
            <a:r>
              <a:rPr lang="en-US" dirty="0" err="1">
                <a:solidFill>
                  <a:srgbClr val="0000FF"/>
                </a:solidFill>
              </a:rPr>
              <a:t>P,value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←</a:t>
            </a:r>
            <a:r>
              <a:rPr lang="en-US" dirty="0">
                <a:solidFill>
                  <a:srgbClr val="008000"/>
                </a:solidFill>
              </a:rPr>
              <a:t>FIND-UNIT-CLAUSE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clauses,model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is non-null </a:t>
            </a:r>
            <a:r>
              <a:rPr lang="en-US" b="1" dirty="0">
                <a:solidFill>
                  <a:srgbClr val="CC00CC"/>
                </a:solidFill>
              </a:rPr>
              <a:t>then return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clauses, symbols–P, model∪{P=value}</a:t>
            </a:r>
            <a:r>
              <a:rPr lang="en-US" dirty="0"/>
              <a:t>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/>
              <a:t> ← First(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); </a:t>
            </a:r>
            <a:r>
              <a:rPr lang="en-US" dirty="0">
                <a:solidFill>
                  <a:srgbClr val="0000FF"/>
                </a:solidFill>
              </a:rPr>
              <a:t>rest</a:t>
            </a:r>
            <a:r>
              <a:rPr lang="en-US" dirty="0"/>
              <a:t> ← Rest(</a:t>
            </a:r>
            <a:r>
              <a:rPr lang="en-US" dirty="0">
                <a:solidFill>
                  <a:srgbClr val="0000FF"/>
                </a:solidFill>
              </a:rPr>
              <a:t>symbols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CC00CC"/>
                </a:solidFill>
              </a:rPr>
              <a:t>return</a:t>
            </a:r>
            <a:r>
              <a:rPr lang="en-US" b="1" dirty="0"/>
              <a:t> or(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clauses,rest,model</a:t>
            </a:r>
            <a:r>
              <a:rPr lang="en-US" dirty="0">
                <a:solidFill>
                  <a:srgbClr val="0000FF"/>
                </a:solidFill>
              </a:rPr>
              <a:t>∪{P=true}</a:t>
            </a:r>
            <a:r>
              <a:rPr lang="en-US" dirty="0"/>
              <a:t>)</a:t>
            </a:r>
            <a:r>
              <a:rPr lang="en-US" b="1" dirty="0"/>
              <a:t>,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              </a:t>
            </a:r>
            <a:r>
              <a:rPr lang="en-US" dirty="0">
                <a:solidFill>
                  <a:srgbClr val="008000"/>
                </a:solidFill>
              </a:rPr>
              <a:t>DPLL</a:t>
            </a:r>
            <a:r>
              <a:rPr lang="en-US" dirty="0"/>
              <a:t>(</a:t>
            </a:r>
            <a:r>
              <a:rPr lang="en-US" dirty="0" err="1">
                <a:solidFill>
                  <a:srgbClr val="0000FF"/>
                </a:solidFill>
              </a:rPr>
              <a:t>clauses,rest,model</a:t>
            </a:r>
            <a:r>
              <a:rPr lang="en-US" dirty="0">
                <a:solidFill>
                  <a:srgbClr val="0000FF"/>
                </a:solidFill>
              </a:rPr>
              <a:t>∪{P=false}</a:t>
            </a:r>
            <a:r>
              <a:rPr lang="en-US" dirty="0"/>
              <a:t>))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BA76338-F937-7F42-A395-2044C2B46F3A}"/>
              </a:ext>
            </a:extLst>
          </p:cNvPr>
          <p:cNvSpPr/>
          <p:nvPr/>
        </p:nvSpPr>
        <p:spPr>
          <a:xfrm>
            <a:off x="275770" y="1959097"/>
            <a:ext cx="9339285" cy="853376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704963E-5456-0D4E-9C05-C0BE07EFBDDF}"/>
              </a:ext>
            </a:extLst>
          </p:cNvPr>
          <p:cNvSpPr/>
          <p:nvPr/>
        </p:nvSpPr>
        <p:spPr>
          <a:xfrm>
            <a:off x="275770" y="2818079"/>
            <a:ext cx="11223503" cy="908794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FEF011E-6401-5243-8493-89BBF2FE3EC7}"/>
              </a:ext>
            </a:extLst>
          </p:cNvPr>
          <p:cNvSpPr/>
          <p:nvPr/>
        </p:nvSpPr>
        <p:spPr>
          <a:xfrm>
            <a:off x="261916" y="3704770"/>
            <a:ext cx="11223503" cy="908794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145A1AB-1396-A145-903A-D2E0FE113219}"/>
              </a:ext>
            </a:extLst>
          </p:cNvPr>
          <p:cNvSpPr/>
          <p:nvPr/>
        </p:nvSpPr>
        <p:spPr>
          <a:xfrm>
            <a:off x="261916" y="4591461"/>
            <a:ext cx="7427357" cy="1476830"/>
          </a:xfrm>
          <a:prstGeom prst="rect">
            <a:avLst/>
          </a:prstGeom>
          <a:solidFill>
            <a:srgbClr val="FFFF00">
              <a:alpha val="18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374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Naïve implementation of DPLL: solve ~100 variables</a:t>
            </a:r>
          </a:p>
          <a:p>
            <a:r>
              <a:rPr lang="en-US" dirty="0"/>
              <a:t>Extras: </a:t>
            </a:r>
          </a:p>
          <a:p>
            <a:pPr lvl="1"/>
            <a:r>
              <a:rPr lang="en-US" dirty="0"/>
              <a:t>Smart variable and value ordering</a:t>
            </a:r>
          </a:p>
          <a:p>
            <a:pPr lvl="2"/>
            <a:r>
              <a:rPr lang="en-US" dirty="0"/>
              <a:t>E.g., choose values first for variables that appear in lots of clauses</a:t>
            </a:r>
          </a:p>
          <a:p>
            <a:pPr lvl="1"/>
            <a:r>
              <a:rPr lang="en-US" dirty="0"/>
              <a:t>Divide and conquer</a:t>
            </a:r>
          </a:p>
          <a:p>
            <a:pPr lvl="2"/>
            <a:r>
              <a:rPr lang="en-US" dirty="0"/>
              <a:t>If any set of clauses shares no variables with the other clauses, solve it separately</a:t>
            </a:r>
          </a:p>
          <a:p>
            <a:pPr lvl="1"/>
            <a:r>
              <a:rPr lang="en-US" dirty="0"/>
              <a:t>Caching unsolvable subcases as extra clauses to avoid redoing them</a:t>
            </a:r>
          </a:p>
          <a:p>
            <a:pPr lvl="1"/>
            <a:r>
              <a:rPr lang="en-US" dirty="0"/>
              <a:t>Cool indexing and incremental </a:t>
            </a:r>
            <a:r>
              <a:rPr lang="en-US" dirty="0" err="1"/>
              <a:t>recomputation</a:t>
            </a:r>
            <a:r>
              <a:rPr lang="en-US" dirty="0"/>
              <a:t> tricks so that every step of the DPLL algorithm is efficient (typically O(1))</a:t>
            </a:r>
          </a:p>
          <a:p>
            <a:pPr lvl="2"/>
            <a:r>
              <a:rPr lang="en-US" dirty="0"/>
              <a:t>Index of clauses in which each variable appears +</a:t>
            </a:r>
            <a:r>
              <a:rPr lang="en-US" dirty="0" err="1"/>
              <a:t>ve</a:t>
            </a:r>
            <a:r>
              <a:rPr lang="en-US" dirty="0"/>
              <a:t>/-</a:t>
            </a:r>
            <a:r>
              <a:rPr lang="en-US" dirty="0" err="1"/>
              <a:t>ve</a:t>
            </a:r>
            <a:endParaRPr lang="en-US" dirty="0"/>
          </a:p>
          <a:p>
            <a:pPr lvl="2"/>
            <a:r>
              <a:rPr lang="en-US" dirty="0"/>
              <a:t>Keep track number of satisfied clauses, update when variables assigned</a:t>
            </a:r>
          </a:p>
          <a:p>
            <a:pPr lvl="2"/>
            <a:r>
              <a:rPr lang="en-US" dirty="0"/>
              <a:t>Keep track of number of remaining literals in each clause</a:t>
            </a:r>
          </a:p>
          <a:p>
            <a:r>
              <a:rPr lang="en-US" dirty="0"/>
              <a:t>Real implementation of DPLL: solve ~100000000 variables</a:t>
            </a:r>
          </a:p>
        </p:txBody>
      </p:sp>
    </p:spTree>
    <p:extLst>
      <p:ext uri="{BB962C8B-B14F-4D97-AF65-F5344CB8AC3E}">
        <p14:creationId xmlns:p14="http://schemas.microsoft.com/office/powerpoint/2010/main" val="3318380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 solvers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397002"/>
            <a:ext cx="11785600" cy="4729164"/>
          </a:xfrm>
        </p:spPr>
        <p:txBody>
          <a:bodyPr/>
          <a:lstStyle/>
          <a:p>
            <a:r>
              <a:rPr lang="en-US" dirty="0"/>
              <a:t>Circuit verification: does this VLSI circuit compute the right answer?</a:t>
            </a:r>
          </a:p>
          <a:p>
            <a:r>
              <a:rPr lang="en-US" dirty="0"/>
              <a:t>Software verification: does this program compute the right answer?</a:t>
            </a:r>
          </a:p>
          <a:p>
            <a:r>
              <a:rPr lang="en-US" dirty="0"/>
              <a:t>Software synthesis: what program computes the right answer?</a:t>
            </a:r>
          </a:p>
          <a:p>
            <a:r>
              <a:rPr lang="en-US" dirty="0"/>
              <a:t>Protocol verification: can this security protocol be broken?</a:t>
            </a:r>
          </a:p>
          <a:p>
            <a:r>
              <a:rPr lang="en-US" dirty="0"/>
              <a:t>Protocol synthesis: what protocol is secure for this task?</a:t>
            </a:r>
          </a:p>
          <a:p>
            <a:r>
              <a:rPr lang="en-US" dirty="0"/>
              <a:t>Lots of combinatorial problems: what is the solution?</a:t>
            </a:r>
          </a:p>
          <a:p>
            <a:r>
              <a:rPr lang="en-US" dirty="0"/>
              <a:t>Planning: </a:t>
            </a:r>
            <a:r>
              <a:rPr lang="en-US" b="1" i="1" dirty="0">
                <a:solidFill>
                  <a:srgbClr val="FF0000"/>
                </a:solidFill>
              </a:rPr>
              <a:t>how can I eat all the dots???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0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2BDA17-2535-324F-9871-BE1F92C1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A9C10AF-6087-5640-8502-DFA1CC545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99" y="1397002"/>
            <a:ext cx="11554941" cy="4729164"/>
          </a:xfrm>
        </p:spPr>
        <p:txBody>
          <a:bodyPr/>
          <a:lstStyle/>
          <a:p>
            <a:r>
              <a:rPr lang="en-US" dirty="0"/>
              <a:t>Inference in propositional logic:</a:t>
            </a:r>
          </a:p>
          <a:p>
            <a:pPr lvl="1"/>
            <a:r>
              <a:rPr lang="en-US" dirty="0"/>
              <a:t>Inference algorithms determine whether </a:t>
            </a:r>
            <a:r>
              <a:rPr lang="en-US" dirty="0">
                <a:solidFill>
                  <a:srgbClr val="CC00CC"/>
                </a:solidFill>
                <a:sym typeface="Symbol"/>
              </a:rPr>
              <a:t> </a:t>
            </a:r>
            <a:r>
              <a:rPr lang="en-US" spc="-360" dirty="0">
                <a:solidFill>
                  <a:srgbClr val="CC00CC"/>
                </a:solidFill>
                <a:sym typeface="Symbol"/>
              </a:rPr>
              <a:t>|</a:t>
            </a:r>
            <a:r>
              <a:rPr lang="en-US" dirty="0">
                <a:solidFill>
                  <a:srgbClr val="CC00CC"/>
                </a:solidFill>
                <a:sym typeface="Symbol"/>
              </a:rPr>
              <a:t>= 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Theorem provers apply inference rules to construct proofs</a:t>
            </a:r>
          </a:p>
          <a:p>
            <a:pPr lvl="2"/>
            <a:r>
              <a:rPr lang="en-US" dirty="0"/>
              <a:t>Model checkers enumerate models to establish entailment directly</a:t>
            </a:r>
          </a:p>
          <a:p>
            <a:pPr lvl="1"/>
            <a:r>
              <a:rPr lang="en-US" dirty="0"/>
              <a:t>Forward chaining is sound, complete, and linear-time for definite clauses</a:t>
            </a:r>
          </a:p>
          <a:p>
            <a:pPr lvl="1"/>
            <a:r>
              <a:rPr lang="en-US" dirty="0"/>
              <a:t>DPLL enumerates possible models via recursive depth-first search</a:t>
            </a:r>
          </a:p>
          <a:p>
            <a:pPr lvl="1"/>
            <a:r>
              <a:rPr lang="en-US" dirty="0"/>
              <a:t>Even though propositional logic KBs are often very large, modern SAT solvers (usually based on DPLL) are usually very efficient in practice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427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279423"/>
            <a:ext cx="12192000" cy="1470025"/>
          </a:xfrm>
        </p:spPr>
        <p:txBody>
          <a:bodyPr/>
          <a:lstStyle/>
          <a:p>
            <a:pPr eaLnBrk="1" hangingPunct="1"/>
            <a:r>
              <a:rPr lang="en-US" dirty="0" smtClean="0"/>
              <a:t>CSC 2114: </a:t>
            </a:r>
            <a:r>
              <a:rPr lang="en-US" dirty="0"/>
              <a:t>Artificial Intelligence</a:t>
            </a:r>
            <a:br>
              <a:rPr lang="en-US" dirty="0"/>
            </a:br>
            <a:endParaRPr lang="en-US" sz="3600" dirty="0"/>
          </a:p>
        </p:txBody>
      </p:sp>
      <p:sp>
        <p:nvSpPr>
          <p:cNvPr id="5123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12192000" cy="1524000"/>
          </a:xfrm>
        </p:spPr>
        <p:txBody>
          <a:bodyPr/>
          <a:lstStyle/>
          <a:p>
            <a:pPr eaLnBrk="1" hangingPunct="1"/>
            <a:r>
              <a:rPr lang="en-US" dirty="0"/>
              <a:t>Logical Agents</a:t>
            </a:r>
          </a:p>
        </p:txBody>
      </p:sp>
      <p:sp>
        <p:nvSpPr>
          <p:cNvPr id="5124" name="Text Box 7"/>
          <p:cNvSpPr txBox="1">
            <a:spLocks noChangeArrowheads="1"/>
          </p:cNvSpPr>
          <p:nvPr/>
        </p:nvSpPr>
        <p:spPr bwMode="auto">
          <a:xfrm>
            <a:off x="1524000" y="6248403"/>
            <a:ext cx="5867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02" tIns="45718" rIns="91402" bIns="45718"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239" y="2030006"/>
            <a:ext cx="2541195" cy="3309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252367" y="1731211"/>
            <a:ext cx="3723105" cy="37231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D15C455-3EE1-2945-BEB2-35F9623A65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183" y="2287580"/>
            <a:ext cx="3548926" cy="277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569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knowledge-based agent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C00CC"/>
                </a:solidFill>
              </a:rPr>
              <a:t>function</a:t>
            </a:r>
            <a:r>
              <a:rPr lang="en-US" b="1" dirty="0"/>
              <a:t> </a:t>
            </a:r>
            <a:r>
              <a:rPr lang="en-US" dirty="0">
                <a:solidFill>
                  <a:srgbClr val="008000"/>
                </a:solidFill>
              </a:rPr>
              <a:t>KB-AGENT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) </a:t>
            </a:r>
            <a:r>
              <a:rPr lang="en-US" b="1" dirty="0">
                <a:solidFill>
                  <a:srgbClr val="CC00CC"/>
                </a:solidFill>
              </a:rPr>
              <a:t>returns</a:t>
            </a:r>
            <a:r>
              <a:rPr lang="en-US" b="1" dirty="0"/>
              <a:t> </a:t>
            </a:r>
            <a:r>
              <a:rPr lang="en-US" dirty="0"/>
              <a:t>an action </a:t>
            </a:r>
          </a:p>
          <a:p>
            <a:pPr marL="0" indent="0">
              <a:spcBef>
                <a:spcPts val="168"/>
              </a:spcBef>
              <a:buNone/>
            </a:pPr>
            <a:r>
              <a:rPr lang="en-US" b="1" dirty="0">
                <a:solidFill>
                  <a:srgbClr val="CC00CC"/>
                </a:solidFill>
              </a:rPr>
              <a:t>persistent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a knowledge base </a:t>
            </a:r>
          </a:p>
          <a:p>
            <a:pPr marL="0" indent="0">
              <a:spcBef>
                <a:spcPts val="168"/>
              </a:spcBef>
              <a:buNone/>
            </a:pPr>
            <a:r>
              <a:rPr lang="en-US" dirty="0"/>
              <a:t>                    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, an integer, initially 0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MAKE-PERCEPT-SENTENCE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percept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← </a:t>
            </a:r>
            <a:r>
              <a:rPr lang="en-US" dirty="0">
                <a:solidFill>
                  <a:srgbClr val="008000"/>
                </a:solidFill>
              </a:rPr>
              <a:t>ASK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MAKE-ACTION-QUERY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>
                <a:solidFill>
                  <a:srgbClr val="008000"/>
                </a:solidFill>
              </a:rPr>
              <a:t>TELL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KB</a:t>
            </a:r>
            <a:r>
              <a:rPr lang="en-US" dirty="0"/>
              <a:t>, </a:t>
            </a:r>
            <a:r>
              <a:rPr lang="en-US" dirty="0">
                <a:solidFill>
                  <a:srgbClr val="008000"/>
                </a:solidFill>
              </a:rPr>
              <a:t>MAKE-ACTION-SENTENCE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)) 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000FF"/>
                </a:solidFill>
              </a:rPr>
              <a:t> t</a:t>
            </a:r>
            <a:r>
              <a:rPr lang="en-US" dirty="0"/>
              <a:t>←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/>
              <a:t>+1 </a:t>
            </a:r>
          </a:p>
          <a:p>
            <a:pPr marL="0" indent="0">
              <a:buNone/>
            </a:pPr>
            <a:r>
              <a:rPr lang="en-US" b="1" dirty="0"/>
              <a:t>    </a:t>
            </a:r>
            <a:r>
              <a:rPr lang="en-US" b="1" dirty="0">
                <a:solidFill>
                  <a:srgbClr val="CC00CC"/>
                </a:solidFill>
              </a:rPr>
              <a:t>return</a:t>
            </a:r>
            <a:r>
              <a:rPr lang="en-US" b="1" dirty="0"/>
              <a:t> </a:t>
            </a:r>
            <a:r>
              <a:rPr lang="en-US" dirty="0">
                <a:solidFill>
                  <a:srgbClr val="0000FF"/>
                </a:solidFill>
              </a:rPr>
              <a:t>action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4207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85"/>
  <p:tag name="DEFAULTHEIGHT" val="283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1 -- introduction - print</Template>
  <TotalTime>54406</TotalTime>
  <Words>1665</Words>
  <Application>Microsoft Office PowerPoint</Application>
  <PresentationFormat>Widescreen</PresentationFormat>
  <Paragraphs>278</Paragraphs>
  <Slides>33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Apple Chancery</vt:lpstr>
      <vt:lpstr>Arial</vt:lpstr>
      <vt:lpstr>Calibri</vt:lpstr>
      <vt:lpstr>Symbol</vt:lpstr>
      <vt:lpstr>Wingdings</vt:lpstr>
      <vt:lpstr>dan-berkeley-nlp-v1</vt:lpstr>
      <vt:lpstr>Satisfiability and entailment</vt:lpstr>
      <vt:lpstr>Conjunctive normal form (CNF)</vt:lpstr>
      <vt:lpstr>Efficient SAT solvers</vt:lpstr>
      <vt:lpstr>DPLL algorithm</vt:lpstr>
      <vt:lpstr>Efficiency</vt:lpstr>
      <vt:lpstr>SAT solvers in practice</vt:lpstr>
      <vt:lpstr>Summary</vt:lpstr>
      <vt:lpstr>CSC 2114: Artificial Intelligence </vt:lpstr>
      <vt:lpstr>A knowledge-based agent</vt:lpstr>
      <vt:lpstr>Reminder: Partially observable Pacman</vt:lpstr>
      <vt:lpstr>Pacman’s knowledge base: Basic PacPhysics</vt:lpstr>
      <vt:lpstr>State estimation</vt:lpstr>
      <vt:lpstr>Example: Localization in a known map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Localization demo</vt:lpstr>
      <vt:lpstr>State estimation contd.</vt:lpstr>
      <vt:lpstr>Example: Mapping from a known relative location</vt:lpstr>
      <vt:lpstr>Mapping demo</vt:lpstr>
      <vt:lpstr>Example: Simultaneous localization and mapping</vt:lpstr>
      <vt:lpstr>Planning as satisfiability</vt:lpstr>
      <vt:lpstr>PowerPoint Presentation</vt:lpstr>
      <vt:lpstr>PowerPoint Presentation</vt:lpstr>
      <vt:lpstr>PowerPoint Presentation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Rose Nakibuule</cp:lastModifiedBy>
  <cp:revision>2335</cp:revision>
  <cp:lastPrinted>2014-01-30T19:57:00Z</cp:lastPrinted>
  <dcterms:created xsi:type="dcterms:W3CDTF">2004-08-27T04:16:05Z</dcterms:created>
  <dcterms:modified xsi:type="dcterms:W3CDTF">2022-01-24T13:36:05Z</dcterms:modified>
</cp:coreProperties>
</file>

<file path=docProps/thumbnail.jpeg>
</file>